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7727" r:id="rId1"/>
  </p:sldMasterIdLst>
  <p:notesMasterIdLst>
    <p:notesMasterId r:id="rId20"/>
  </p:notesMasterIdLst>
  <p:sldIdLst>
    <p:sldId id="1824" r:id="rId2"/>
    <p:sldId id="1825" r:id="rId3"/>
    <p:sldId id="1851" r:id="rId4"/>
    <p:sldId id="1852" r:id="rId5"/>
    <p:sldId id="1853" r:id="rId6"/>
    <p:sldId id="1854" r:id="rId7"/>
    <p:sldId id="1855" r:id="rId8"/>
    <p:sldId id="1856" r:id="rId9"/>
    <p:sldId id="1857" r:id="rId10"/>
    <p:sldId id="1858" r:id="rId11"/>
    <p:sldId id="1864" r:id="rId12"/>
    <p:sldId id="1863" r:id="rId13"/>
    <p:sldId id="1865" r:id="rId14"/>
    <p:sldId id="1859" r:id="rId15"/>
    <p:sldId id="1861" r:id="rId16"/>
    <p:sldId id="1862" r:id="rId17"/>
    <p:sldId id="1866" r:id="rId18"/>
    <p:sldId id="1860" r:id="rId19"/>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56">
          <p15:clr>
            <a:srgbClr val="A4A3A4"/>
          </p15:clr>
        </p15:guide>
        <p15:guide id="2" pos="216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61DF3"/>
    <a:srgbClr val="FFFF66"/>
    <a:srgbClr val="BB0BF9"/>
    <a:srgbClr val="F7DEDE"/>
    <a:srgbClr val="F0B195"/>
    <a:srgbClr val="9A3FB7"/>
    <a:srgbClr val="FFF0DD"/>
    <a:srgbClr val="F3CACA"/>
    <a:srgbClr val="F3DBFD"/>
    <a:srgbClr val="FAB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27" autoAdjust="0"/>
    <p:restoredTop sz="77017" autoAdjust="0"/>
  </p:normalViewPr>
  <p:slideViewPr>
    <p:cSldViewPr>
      <p:cViewPr>
        <p:scale>
          <a:sx n="78" d="100"/>
          <a:sy n="78" d="100"/>
        </p:scale>
        <p:origin x="2196" y="222"/>
      </p:cViewPr>
      <p:guideLst>
        <p:guide orient="horz" pos="2160"/>
        <p:guide pos="3840"/>
      </p:guideLst>
    </p:cSldViewPr>
  </p:slideViewPr>
  <p:outlineViewPr>
    <p:cViewPr>
      <p:scale>
        <a:sx n="33" d="100"/>
        <a:sy n="33" d="100"/>
      </p:scale>
      <p:origin x="0" y="-2436"/>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49" d="100"/>
          <a:sy n="49" d="100"/>
        </p:scale>
        <p:origin x="2736" y="64"/>
      </p:cViewPr>
      <p:guideLst>
        <p:guide orient="horz" pos="3156"/>
        <p:guide pos="216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800" b="1" i="0" u="none" strike="noStrike" kern="1200" baseline="0">
                <a:solidFill>
                  <a:schemeClr val="dk1">
                    <a:lumMod val="75000"/>
                    <a:lumOff val="25000"/>
                  </a:schemeClr>
                </a:solidFill>
                <a:latin typeface="+mn-lt"/>
                <a:ea typeface="+mn-ea"/>
                <a:cs typeface="+mn-cs"/>
              </a:defRPr>
            </a:pPr>
            <a:r>
              <a:rPr lang="ja-JP"/>
              <a:t>高齢者の不慮の事故による死亡者数</a:t>
            </a:r>
            <a:r>
              <a:rPr lang="en-US"/>
              <a:t>(H28)</a:t>
            </a:r>
            <a:endParaRPr lang="ja-JP"/>
          </a:p>
        </c:rich>
      </c:tx>
      <c:overlay val="0"/>
      <c:spPr>
        <a:noFill/>
        <a:ln>
          <a:noFill/>
        </a:ln>
        <a:effectLst/>
      </c:spPr>
      <c:txPr>
        <a:bodyPr rot="0" spcFirstLastPara="1" vertOverflow="ellipsis" vert="horz" wrap="square" anchor="ctr" anchorCtr="1"/>
        <a:lstStyle/>
        <a:p>
          <a:pPr>
            <a:defRPr lang="ja-JP" sz="1800" b="1" i="0" u="none" strike="noStrike" kern="1200" baseline="0">
              <a:solidFill>
                <a:schemeClr val="dk1">
                  <a:lumMod val="75000"/>
                  <a:lumOff val="2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Pt>
            <c:idx val="1"/>
            <c:invertIfNegative val="0"/>
            <c:bubble3D val="0"/>
            <c:spPr>
              <a:solidFill>
                <a:schemeClr val="accent1">
                  <a:alpha val="85000"/>
                </a:schemeClr>
              </a:solidFill>
              <a:ln w="50800" cap="flat" cmpd="sng" algn="ctr">
                <a:solidFill>
                  <a:srgbClr val="FF0000">
                    <a:alpha val="50000"/>
                  </a:srgbClr>
                </a:solidFill>
                <a:round/>
              </a:ln>
              <a:effectLst/>
            </c:spPr>
            <c:extLst>
              <c:ext xmlns:c16="http://schemas.microsoft.com/office/drawing/2014/chart" uri="{C3380CC4-5D6E-409C-BE32-E72D297353CC}">
                <c16:uniqueId val="{00000001-F7D4-4927-9AEA-4AC96C082A43}"/>
              </c:ext>
            </c:extLst>
          </c:dPt>
          <c:dLbls>
            <c:dLbl>
              <c:idx val="5"/>
              <c:layout>
                <c:manualLayout>
                  <c:x val="-4.0251148765049066E-3"/>
                  <c:y val="4.953448671860888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7D4-4927-9AEA-4AC96C082A43}"/>
                </c:ext>
              </c:extLst>
            </c:dLbl>
            <c:spPr>
              <a:noFill/>
              <a:ln>
                <a:noFill/>
              </a:ln>
              <a:effectLst/>
            </c:spPr>
            <c:txPr>
              <a:bodyPr rot="0" spcFirstLastPara="1" vertOverflow="ellipsis" vert="horz" wrap="square" lIns="38100" tIns="19050" rIns="38100" bIns="19050" anchor="ctr" anchorCtr="1">
                <a:spAutoFit/>
              </a:bodyPr>
              <a:lstStyle/>
              <a:p>
                <a:pPr>
                  <a:defRPr lang="ja-JP" sz="1600"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死亡!$B$4:$B$9</c:f>
              <c:strCache>
                <c:ptCount val="6"/>
                <c:pt idx="0">
                  <c:v>誤嚥等の不慮の窒息</c:v>
                </c:pt>
                <c:pt idx="1">
                  <c:v>転倒・転落</c:v>
                </c:pt>
                <c:pt idx="2">
                  <c:v>不慮の溺死及び溺水</c:v>
                </c:pt>
                <c:pt idx="3">
                  <c:v>交通事故</c:v>
                </c:pt>
                <c:pt idx="4">
                  <c:v>自然災害</c:v>
                </c:pt>
                <c:pt idx="5">
                  <c:v>煙・火災等</c:v>
                </c:pt>
              </c:strCache>
            </c:strRef>
          </c:cat>
          <c:val>
            <c:numRef>
              <c:f>死亡!$C$4:$C$9</c:f>
              <c:numCache>
                <c:formatCode>General</c:formatCode>
                <c:ptCount val="6"/>
                <c:pt idx="0">
                  <c:v>8493</c:v>
                </c:pt>
                <c:pt idx="1">
                  <c:v>7116</c:v>
                </c:pt>
                <c:pt idx="2">
                  <c:v>6759</c:v>
                </c:pt>
                <c:pt idx="3">
                  <c:v>3061</c:v>
                </c:pt>
                <c:pt idx="4">
                  <c:v>1424</c:v>
                </c:pt>
                <c:pt idx="5">
                  <c:v>651</c:v>
                </c:pt>
              </c:numCache>
            </c:numRef>
          </c:val>
          <c:extLst>
            <c:ext xmlns:c16="http://schemas.microsoft.com/office/drawing/2014/chart" uri="{C3380CC4-5D6E-409C-BE32-E72D297353CC}">
              <c16:uniqueId val="{00000003-F7D4-4927-9AEA-4AC96C082A43}"/>
            </c:ext>
          </c:extLst>
        </c:ser>
        <c:dLbls>
          <c:dLblPos val="inEnd"/>
          <c:showLegendKey val="0"/>
          <c:showVal val="1"/>
          <c:showCatName val="0"/>
          <c:showSerName val="0"/>
          <c:showPercent val="0"/>
          <c:showBubbleSize val="0"/>
        </c:dLbls>
        <c:gapWidth val="13"/>
        <c:axId val="172327224"/>
        <c:axId val="172322128"/>
      </c:barChart>
      <c:catAx>
        <c:axId val="1723272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lang="ja-JP" sz="1400" b="1" i="0" u="none" strike="noStrike" kern="1200" cap="all" baseline="0">
                <a:solidFill>
                  <a:schemeClr val="dk1">
                    <a:lumMod val="75000"/>
                    <a:lumOff val="25000"/>
                  </a:schemeClr>
                </a:solidFill>
                <a:latin typeface="+mn-lt"/>
                <a:ea typeface="+mn-ea"/>
                <a:cs typeface="+mn-cs"/>
              </a:defRPr>
            </a:pPr>
            <a:endParaRPr lang="ja-JP"/>
          </a:p>
        </c:txPr>
        <c:crossAx val="172322128"/>
        <c:crosses val="autoZero"/>
        <c:auto val="1"/>
        <c:lblAlgn val="ctr"/>
        <c:lblOffset val="100"/>
        <c:noMultiLvlLbl val="0"/>
      </c:catAx>
      <c:valAx>
        <c:axId val="17232212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72327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メイリオ" panose="020B0604030504040204" pitchFamily="50" charset="-128"/>
                <a:ea typeface="メイリオ" panose="020B0604030504040204" pitchFamily="50" charset="-128"/>
                <a:cs typeface="+mn-cs"/>
              </a:defRPr>
            </a:pPr>
            <a:r>
              <a:rPr lang="en-US" altLang="ja-JP" sz="2000">
                <a:latin typeface="メイリオ" panose="020B0604030504040204" pitchFamily="50" charset="-128"/>
                <a:ea typeface="メイリオ" panose="020B0604030504040204" pitchFamily="50" charset="-128"/>
              </a:rPr>
              <a:t>65</a:t>
            </a:r>
            <a:r>
              <a:rPr lang="ja-JP" altLang="en-US" sz="2000">
                <a:latin typeface="メイリオ" panose="020B0604030504040204" pitchFamily="50" charset="-128"/>
                <a:ea typeface="メイリオ" panose="020B0604030504040204" pitchFamily="50" charset="-128"/>
              </a:rPr>
              <a:t>歳以上の要介護者等の性別にみた介護が必要となった主な原因</a:t>
            </a:r>
            <a:r>
              <a:rPr lang="en-US" altLang="ja-JP" sz="2000">
                <a:latin typeface="メイリオ" panose="020B0604030504040204" pitchFamily="50" charset="-128"/>
                <a:ea typeface="メイリオ" panose="020B0604030504040204" pitchFamily="50" charset="-128"/>
              </a:rPr>
              <a:t>(</a:t>
            </a:r>
            <a:r>
              <a:rPr lang="ja-JP" altLang="en-US" sz="2000">
                <a:latin typeface="メイリオ" panose="020B0604030504040204" pitchFamily="50" charset="-128"/>
                <a:ea typeface="メイリオ" panose="020B0604030504040204" pitchFamily="50" charset="-128"/>
              </a:rPr>
              <a:t>平成</a:t>
            </a:r>
            <a:r>
              <a:rPr lang="en-US" altLang="ja-JP" sz="2000">
                <a:latin typeface="メイリオ" panose="020B0604030504040204" pitchFamily="50" charset="-128"/>
                <a:ea typeface="メイリオ" panose="020B0604030504040204" pitchFamily="50" charset="-128"/>
              </a:rPr>
              <a:t>28</a:t>
            </a:r>
            <a:r>
              <a:rPr lang="ja-JP" altLang="en-US" sz="2000">
                <a:latin typeface="メイリオ" panose="020B0604030504040204" pitchFamily="50" charset="-128"/>
                <a:ea typeface="メイリオ" panose="020B0604030504040204" pitchFamily="50" charset="-128"/>
              </a:rPr>
              <a:t>年）</a:t>
            </a:r>
            <a:endParaRPr lang="en-US" altLang="ja-JP" sz="2000">
              <a:latin typeface="メイリオ" panose="020B0604030504040204" pitchFamily="50" charset="-128"/>
              <a:ea typeface="メイリオ" panose="020B0604030504040204" pitchFamily="50" charset="-128"/>
            </a:endParaRPr>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メイリオ" panose="020B0604030504040204" pitchFamily="50" charset="-128"/>
              <a:ea typeface="メイリオ" panose="020B0604030504040204" pitchFamily="50" charset="-128"/>
              <a:cs typeface="+mn-cs"/>
            </a:defRPr>
          </a:pPr>
          <a:endParaRPr lang="ja-JP"/>
        </a:p>
      </c:txPr>
    </c:title>
    <c:autoTitleDeleted val="0"/>
    <c:plotArea>
      <c:layout>
        <c:manualLayout>
          <c:layoutTarget val="inner"/>
          <c:xMode val="edge"/>
          <c:yMode val="edge"/>
          <c:x val="0.29080976623912397"/>
          <c:y val="0.25521374900430577"/>
          <c:w val="0.42480168221521525"/>
          <c:h val="0.62414489930403594"/>
        </c:manualLayout>
      </c:layout>
      <c:pieChart>
        <c:varyColors val="1"/>
        <c:ser>
          <c:idx val="0"/>
          <c:order val="0"/>
          <c:dPt>
            <c:idx val="0"/>
            <c:bubble3D val="0"/>
            <c:spPr>
              <a:solidFill>
                <a:srgbClr val="696D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57-476D-AFE0-10B31837D849}"/>
              </c:ext>
            </c:extLst>
          </c:dPt>
          <c:dPt>
            <c:idx val="1"/>
            <c:bubble3D val="0"/>
            <c:spPr>
              <a:solidFill>
                <a:srgbClr val="7D9C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57-476D-AFE0-10B31837D849}"/>
              </c:ext>
            </c:extLst>
          </c:dPt>
          <c:dPt>
            <c:idx val="2"/>
            <c:bubble3D val="0"/>
            <c:spPr>
              <a:solidFill>
                <a:srgbClr val="C1E0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A57-476D-AFE0-10B31837D849}"/>
              </c:ext>
            </c:extLst>
          </c:dPt>
          <c:dPt>
            <c:idx val="3"/>
            <c:bubble3D val="0"/>
            <c:explosion val="19"/>
            <c:spPr>
              <a:solidFill>
                <a:srgbClr val="FFFF00"/>
              </a:solidFill>
              <a:ln w="44450">
                <a:solidFill>
                  <a:srgbClr val="FF0000"/>
                </a:solidFill>
                <a:prstDash val="sysDash"/>
              </a:ln>
              <a:effectLst>
                <a:outerShdw blurRad="254000" sx="102000" sy="102000" algn="ctr" rotWithShape="0">
                  <a:prstClr val="black">
                    <a:alpha val="20000"/>
                  </a:prstClr>
                </a:outerShdw>
              </a:effectLst>
            </c:spPr>
            <c:extLst>
              <c:ext xmlns:c16="http://schemas.microsoft.com/office/drawing/2014/chart" uri="{C3380CC4-5D6E-409C-BE32-E72D297353CC}">
                <c16:uniqueId val="{00000007-EA57-476D-AFE0-10B31837D849}"/>
              </c:ext>
            </c:extLst>
          </c:dPt>
          <c:dPt>
            <c:idx val="4"/>
            <c:bubble3D val="0"/>
            <c:spPr>
              <a:solidFill>
                <a:srgbClr val="AFAF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A57-476D-AFE0-10B31837D849}"/>
              </c:ext>
            </c:extLst>
          </c:dPt>
          <c:dPt>
            <c:idx val="5"/>
            <c:bubble3D val="0"/>
            <c:spPr>
              <a:solidFill>
                <a:srgbClr val="C9C9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EA57-476D-AFE0-10B31837D849}"/>
              </c:ext>
            </c:extLst>
          </c:dPt>
          <c:dPt>
            <c:idx val="6"/>
            <c:bubble3D val="0"/>
            <c:spPr>
              <a:solidFill>
                <a:srgbClr val="F7F7F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EA57-476D-AFE0-10B31837D849}"/>
              </c:ext>
            </c:extLst>
          </c:dPt>
          <c:dLbls>
            <c:dLbl>
              <c:idx val="0"/>
              <c:layout>
                <c:manualLayout>
                  <c:x val="-7.1848114891094224E-3"/>
                  <c:y val="5.6503346470464733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A57-476D-AFE0-10B31837D849}"/>
                </c:ext>
              </c:extLst>
            </c:dLbl>
            <c:dLbl>
              <c:idx val="1"/>
              <c:layout>
                <c:manualLayout>
                  <c:x val="-1.1634306138349888E-2"/>
                  <c:y val="-2.8562393600895502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A57-476D-AFE0-10B31837D849}"/>
                </c:ext>
              </c:extLst>
            </c:dLbl>
            <c:dLbl>
              <c:idx val="2"/>
              <c:layout>
                <c:manualLayout>
                  <c:x val="-1.5898336542206706E-2"/>
                  <c:y val="-6.0779179590028216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800" b="1" i="0" u="none" strike="noStrike" kern="1200" baseline="0">
                      <a:solidFill>
                        <a:schemeClr val="lt1"/>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5103937098195117"/>
                      <c:h val="0.19953471234346215"/>
                    </c:manualLayout>
                  </c15:layout>
                </c:ext>
                <c:ext xmlns:c16="http://schemas.microsoft.com/office/drawing/2014/chart" uri="{C3380CC4-5D6E-409C-BE32-E72D297353CC}">
                  <c16:uniqueId val="{00000005-EA57-476D-AFE0-10B31837D849}"/>
                </c:ext>
              </c:extLst>
            </c:dLbl>
            <c:dLbl>
              <c:idx val="3"/>
              <c:layout>
                <c:manualLayout>
                  <c:x val="-7.8165654537539625E-2"/>
                  <c:y val="-4.037517781768158E-2"/>
                </c:manualLayout>
              </c:layout>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lt1"/>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8862729054333008"/>
                      <c:h val="0.20051491336489355"/>
                    </c:manualLayout>
                  </c15:layout>
                </c:ext>
                <c:ext xmlns:c16="http://schemas.microsoft.com/office/drawing/2014/chart" uri="{C3380CC4-5D6E-409C-BE32-E72D297353CC}">
                  <c16:uniqueId val="{00000007-EA57-476D-AFE0-10B31837D849}"/>
                </c:ext>
              </c:extLst>
            </c:dLbl>
            <c:dLbl>
              <c:idx val="4"/>
              <c:layout>
                <c:manualLayout>
                  <c:x val="-8.0462863865317813E-2"/>
                  <c:y val="-8.9878025381216087E-2"/>
                </c:manualLayout>
              </c:layout>
              <c:spPr>
                <a:solidFill>
                  <a:schemeClr val="bg1">
                    <a:lumMod val="50000"/>
                  </a:schemeClr>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A57-476D-AFE0-10B31837D849}"/>
                </c:ext>
              </c:extLst>
            </c:dLbl>
            <c:dLbl>
              <c:idx val="5"/>
              <c:layout>
                <c:manualLayout>
                  <c:x val="-5.3793391482900833E-2"/>
                  <c:y val="-0.13179552715654952"/>
                </c:manualLayout>
              </c:layout>
              <c:spPr>
                <a:solidFill>
                  <a:schemeClr val="bg1">
                    <a:lumMod val="50000"/>
                  </a:schemeClr>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lt1"/>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17494089834515364"/>
                      <c:h val="0.13663168945987011"/>
                    </c:manualLayout>
                  </c15:layout>
                </c:ext>
                <c:ext xmlns:c16="http://schemas.microsoft.com/office/drawing/2014/chart" uri="{C3380CC4-5D6E-409C-BE32-E72D297353CC}">
                  <c16:uniqueId val="{0000000B-EA57-476D-AFE0-10B31837D849}"/>
                </c:ext>
              </c:extLst>
            </c:dLbl>
            <c:dLbl>
              <c:idx val="6"/>
              <c:layout>
                <c:manualLayout>
                  <c:x val="7.891627379807406E-2"/>
                  <c:y val="0.102593600412843"/>
                </c:manualLayout>
              </c:layout>
              <c:spPr>
                <a:solidFill>
                  <a:schemeClr val="bg1">
                    <a:lumMod val="50000"/>
                  </a:schemeClr>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16549640344395433"/>
                      <c:h val="0.15087715800209159"/>
                    </c:manualLayout>
                  </c15:layout>
                </c:ext>
                <c:ext xmlns:c16="http://schemas.microsoft.com/office/drawing/2014/chart" uri="{C3380CC4-5D6E-409C-BE32-E72D297353CC}">
                  <c16:uniqueId val="{0000000D-EA57-476D-AFE0-10B31837D84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介護が必要となった主な原因!$A$14:$A$20</c:f>
              <c:strCache>
                <c:ptCount val="7"/>
                <c:pt idx="0">
                  <c:v>認知症</c:v>
                </c:pt>
                <c:pt idx="1">
                  <c:v>脳血管疾患
（脳卒中）</c:v>
                </c:pt>
                <c:pt idx="2">
                  <c:v>高齢による衰弱</c:v>
                </c:pt>
                <c:pt idx="3">
                  <c:v>骨折・転倒</c:v>
                </c:pt>
                <c:pt idx="4">
                  <c:v>関節疾患</c:v>
                </c:pt>
                <c:pt idx="5">
                  <c:v>心疾患
（心臓病）</c:v>
                </c:pt>
                <c:pt idx="6">
                  <c:v>その他・
不明・不詳</c:v>
                </c:pt>
              </c:strCache>
            </c:strRef>
          </c:cat>
          <c:val>
            <c:numRef>
              <c:f>介護が必要となった主な原因!$B$14:$B$20</c:f>
              <c:numCache>
                <c:formatCode>General</c:formatCode>
                <c:ptCount val="7"/>
                <c:pt idx="0">
                  <c:v>18.7</c:v>
                </c:pt>
                <c:pt idx="1">
                  <c:v>15.1</c:v>
                </c:pt>
                <c:pt idx="2">
                  <c:v>13.8</c:v>
                </c:pt>
                <c:pt idx="3">
                  <c:v>12.5</c:v>
                </c:pt>
                <c:pt idx="4">
                  <c:v>10.199999999999999</c:v>
                </c:pt>
                <c:pt idx="5">
                  <c:v>4.7</c:v>
                </c:pt>
                <c:pt idx="6">
                  <c:v>24.9</c:v>
                </c:pt>
              </c:numCache>
            </c:numRef>
          </c:val>
          <c:extLst>
            <c:ext xmlns:c16="http://schemas.microsoft.com/office/drawing/2014/chart" uri="{C3380CC4-5D6E-409C-BE32-E72D297353CC}">
              <c16:uniqueId val="{0000000E-EA57-476D-AFE0-10B31837D849}"/>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メイリオ" panose="020B0604030504040204" pitchFamily="50" charset="-128"/>
                <a:ea typeface="メイリオ" panose="020B0604030504040204" pitchFamily="50" charset="-128"/>
                <a:cs typeface="+mn-cs"/>
              </a:defRPr>
            </a:pPr>
            <a:r>
              <a:rPr lang="ja-JP" altLang="en-US" sz="1800" dirty="0">
                <a:latin typeface="メイリオ" panose="020B0604030504040204" pitchFamily="50" charset="-128"/>
                <a:ea typeface="メイリオ" panose="020B0604030504040204" pitchFamily="50" charset="-128"/>
              </a:rPr>
              <a:t>発生場所・事故要因別に見た高齢者の「転倒・転落」による救急搬送者数（平成 </a:t>
            </a:r>
            <a:r>
              <a:rPr lang="en-US" altLang="ja-JP" sz="1800" dirty="0">
                <a:latin typeface="メイリオ" panose="020B0604030504040204" pitchFamily="50" charset="-128"/>
                <a:ea typeface="メイリオ" panose="020B0604030504040204" pitchFamily="50" charset="-128"/>
              </a:rPr>
              <a:t>28 </a:t>
            </a:r>
            <a:r>
              <a:rPr lang="ja-JP" altLang="en-US" sz="1800" dirty="0">
                <a:latin typeface="メイリオ" panose="020B0604030504040204" pitchFamily="50" charset="-128"/>
                <a:ea typeface="メイリオ" panose="020B0604030504040204" pitchFamily="50" charset="-128"/>
              </a:rPr>
              <a:t>年）</a:t>
            </a:r>
            <a:endParaRPr lang="ja-JP" sz="1800" dirty="0">
              <a:latin typeface="メイリオ" panose="020B0604030504040204" pitchFamily="50" charset="-128"/>
              <a:ea typeface="メイリオ" panose="020B0604030504040204" pitchFamily="50" charset="-128"/>
            </a:endParaRPr>
          </a:p>
        </c:rich>
      </c:tx>
      <c:layout>
        <c:manualLayout>
          <c:xMode val="edge"/>
          <c:yMode val="edge"/>
          <c:x val="0.14373048168539254"/>
          <c:y val="1.666666666666666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メイリオ" panose="020B0604030504040204" pitchFamily="50" charset="-128"/>
              <a:ea typeface="メイリオ" panose="020B0604030504040204" pitchFamily="50" charset="-128"/>
              <a:cs typeface="+mn-cs"/>
            </a:defRPr>
          </a:pPr>
          <a:endParaRPr lang="ja-JP"/>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dLbl>
              <c:idx val="3"/>
              <c:layout>
                <c:manualLayout>
                  <c:x val="0"/>
                  <c:y val="4.67315021336804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602-41A0-8893-7A383B0C3F11}"/>
                </c:ext>
              </c:extLst>
            </c:dLbl>
            <c:dLbl>
              <c:idx val="4"/>
              <c:layout>
                <c:manualLayout>
                  <c:x val="0"/>
                  <c:y val="4.86862657792564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602-41A0-8893-7A383B0C3F11}"/>
                </c:ext>
              </c:extLst>
            </c:dLbl>
            <c:dLbl>
              <c:idx val="5"/>
              <c:layout>
                <c:manualLayout>
                  <c:x val="2.5066488662867429E-4"/>
                  <c:y val="4.066332741836393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02-41A0-8893-7A383B0C3F11}"/>
                </c:ext>
              </c:extLst>
            </c:dLbl>
            <c:dLbl>
              <c:idx val="6"/>
              <c:layout>
                <c:manualLayout>
                  <c:x val="-1.8469135093410916E-16"/>
                  <c:y val="4.43586012551774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602-41A0-8893-7A383B0C3F11}"/>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転倒転落搬送!$B$6:$B$12</c:f>
              <c:strCache>
                <c:ptCount val="7"/>
                <c:pt idx="0">
                  <c:v>居室</c:v>
                </c:pt>
                <c:pt idx="1">
                  <c:v>階段</c:v>
                </c:pt>
                <c:pt idx="2">
                  <c:v>廊下</c:v>
                </c:pt>
                <c:pt idx="3">
                  <c:v>玄関</c:v>
                </c:pt>
                <c:pt idx="4">
                  <c:v>ベッド</c:v>
                </c:pt>
                <c:pt idx="5">
                  <c:v>椅子</c:v>
                </c:pt>
                <c:pt idx="6">
                  <c:v>トイレ</c:v>
                </c:pt>
              </c:strCache>
            </c:strRef>
          </c:cat>
          <c:val>
            <c:numRef>
              <c:f>転倒転落搬送!$C$6:$C$12</c:f>
              <c:numCache>
                <c:formatCode>General</c:formatCode>
                <c:ptCount val="7"/>
                <c:pt idx="0">
                  <c:v>14524</c:v>
                </c:pt>
                <c:pt idx="1">
                  <c:v>3185</c:v>
                </c:pt>
                <c:pt idx="2">
                  <c:v>1712</c:v>
                </c:pt>
                <c:pt idx="3">
                  <c:v>1645</c:v>
                </c:pt>
                <c:pt idx="4">
                  <c:v>1333</c:v>
                </c:pt>
                <c:pt idx="5">
                  <c:v>1030</c:v>
                </c:pt>
                <c:pt idx="6">
                  <c:v>1021</c:v>
                </c:pt>
              </c:numCache>
            </c:numRef>
          </c:val>
          <c:extLst>
            <c:ext xmlns:c16="http://schemas.microsoft.com/office/drawing/2014/chart" uri="{C3380CC4-5D6E-409C-BE32-E72D297353CC}">
              <c16:uniqueId val="{00000004-1602-41A0-8893-7A383B0C3F11}"/>
            </c:ext>
          </c:extLst>
        </c:ser>
        <c:dLbls>
          <c:dLblPos val="inEnd"/>
          <c:showLegendKey val="0"/>
          <c:showVal val="1"/>
          <c:showCatName val="0"/>
          <c:showSerName val="0"/>
          <c:showPercent val="0"/>
          <c:showBubbleSize val="0"/>
        </c:dLbls>
        <c:gapWidth val="23"/>
        <c:axId val="172324872"/>
        <c:axId val="172326832"/>
      </c:barChart>
      <c:catAx>
        <c:axId val="17232487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800" b="1" i="0" u="none" strike="noStrike" kern="1200" cap="all" baseline="0">
                <a:solidFill>
                  <a:schemeClr val="dk1">
                    <a:lumMod val="75000"/>
                    <a:lumOff val="25000"/>
                  </a:schemeClr>
                </a:solidFill>
                <a:latin typeface="+mn-lt"/>
                <a:ea typeface="+mn-ea"/>
                <a:cs typeface="+mn-cs"/>
              </a:defRPr>
            </a:pPr>
            <a:endParaRPr lang="ja-JP"/>
          </a:p>
        </c:txPr>
        <c:crossAx val="172326832"/>
        <c:crosses val="autoZero"/>
        <c:auto val="1"/>
        <c:lblAlgn val="ctr"/>
        <c:lblOffset val="100"/>
        <c:noMultiLvlLbl val="0"/>
      </c:catAx>
      <c:valAx>
        <c:axId val="17232683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72324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B2A7F70-27D6-4415-B971-A62E33C01594}"/>
              </a:ext>
            </a:extLst>
          </p:cNvPr>
          <p:cNvSpPr>
            <a:spLocks noGrp="1"/>
          </p:cNvSpPr>
          <p:nvPr>
            <p:ph type="hdr" sz="quarter"/>
          </p:nvPr>
        </p:nvSpPr>
        <p:spPr>
          <a:xfrm>
            <a:off x="0" y="0"/>
            <a:ext cx="2984500" cy="501650"/>
          </a:xfrm>
          <a:prstGeom prst="rect">
            <a:avLst/>
          </a:prstGeom>
        </p:spPr>
        <p:txBody>
          <a:bodyPr vert="horz" lIns="96616" tIns="48308" rIns="96616" bIns="48308" rtlCol="0"/>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3" name="日付プレースホルダー 2">
            <a:extLst>
              <a:ext uri="{FF2B5EF4-FFF2-40B4-BE49-F238E27FC236}">
                <a16:creationId xmlns:a16="http://schemas.microsoft.com/office/drawing/2014/main" id="{584FA635-9C08-4322-A6BB-EAFA69B8C5F5}"/>
              </a:ext>
            </a:extLst>
          </p:cNvPr>
          <p:cNvSpPr>
            <a:spLocks noGrp="1"/>
          </p:cNvSpPr>
          <p:nvPr>
            <p:ph type="dt" idx="1"/>
          </p:nvPr>
        </p:nvSpPr>
        <p:spPr>
          <a:xfrm>
            <a:off x="3902075" y="0"/>
            <a:ext cx="2984500" cy="501650"/>
          </a:xfrm>
          <a:prstGeom prst="rect">
            <a:avLst/>
          </a:prstGeom>
        </p:spPr>
        <p:txBody>
          <a:bodyPr vert="horz" lIns="96616" tIns="48308" rIns="96616" bIns="48308" rtlCol="0"/>
          <a:lstStyle>
            <a:lvl1pPr algn="r" eaLnBrk="1" fontAlgn="auto" hangingPunct="1">
              <a:spcBef>
                <a:spcPts val="0"/>
              </a:spcBef>
              <a:spcAft>
                <a:spcPts val="0"/>
              </a:spcAft>
              <a:defRPr sz="1300">
                <a:latin typeface="+mn-lt"/>
                <a:ea typeface="+mn-ea"/>
              </a:defRPr>
            </a:lvl1pPr>
          </a:lstStyle>
          <a:p>
            <a:pPr>
              <a:defRPr/>
            </a:pPr>
            <a:fld id="{19BD1A12-2631-480B-92AF-9772FFE5DA35}" type="datetimeFigureOut">
              <a:rPr lang="ja-JP" altLang="en-US"/>
              <a:pPr>
                <a:defRPr/>
              </a:pPr>
              <a:t>2021/7/4</a:t>
            </a:fld>
            <a:endParaRPr lang="ja-JP" altLang="en-US"/>
          </a:p>
        </p:txBody>
      </p:sp>
      <p:sp>
        <p:nvSpPr>
          <p:cNvPr id="4" name="スライド イメージ プレースホルダー 3">
            <a:extLst>
              <a:ext uri="{FF2B5EF4-FFF2-40B4-BE49-F238E27FC236}">
                <a16:creationId xmlns:a16="http://schemas.microsoft.com/office/drawing/2014/main" id="{CCD579FE-FFA8-4D7C-834E-E1EC0AC26C72}"/>
              </a:ext>
            </a:extLst>
          </p:cNvPr>
          <p:cNvSpPr>
            <a:spLocks noGrp="1" noRot="1" noChangeAspect="1"/>
          </p:cNvSpPr>
          <p:nvPr>
            <p:ph type="sldImg" idx="2"/>
          </p:nvPr>
        </p:nvSpPr>
        <p:spPr>
          <a:xfrm>
            <a:off x="104775" y="750888"/>
            <a:ext cx="6678613" cy="3757612"/>
          </a:xfrm>
          <a:prstGeom prst="rect">
            <a:avLst/>
          </a:prstGeom>
          <a:noFill/>
          <a:ln w="12700">
            <a:solidFill>
              <a:prstClr val="black"/>
            </a:solidFill>
          </a:ln>
        </p:spPr>
        <p:txBody>
          <a:bodyPr vert="horz" lIns="96616" tIns="48308" rIns="96616" bIns="48308"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982483FE-558F-43B6-83F0-27B8BF55A34D}"/>
              </a:ext>
            </a:extLst>
          </p:cNvPr>
          <p:cNvSpPr>
            <a:spLocks noGrp="1"/>
          </p:cNvSpPr>
          <p:nvPr>
            <p:ph type="body" sz="quarter" idx="3"/>
          </p:nvPr>
        </p:nvSpPr>
        <p:spPr>
          <a:xfrm>
            <a:off x="688975" y="4759325"/>
            <a:ext cx="5510213" cy="4510088"/>
          </a:xfrm>
          <a:prstGeom prst="rect">
            <a:avLst/>
          </a:prstGeom>
        </p:spPr>
        <p:txBody>
          <a:bodyPr vert="horz" lIns="96616" tIns="48308" rIns="96616" bIns="48308"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9FD532CB-82A1-428C-9B7C-C91323BC4BD3}"/>
              </a:ext>
            </a:extLst>
          </p:cNvPr>
          <p:cNvSpPr>
            <a:spLocks noGrp="1"/>
          </p:cNvSpPr>
          <p:nvPr>
            <p:ph type="ftr" sz="quarter" idx="4"/>
          </p:nvPr>
        </p:nvSpPr>
        <p:spPr>
          <a:xfrm>
            <a:off x="0" y="9517063"/>
            <a:ext cx="2984500" cy="501650"/>
          </a:xfrm>
          <a:prstGeom prst="rect">
            <a:avLst/>
          </a:prstGeom>
        </p:spPr>
        <p:txBody>
          <a:bodyPr vert="horz" lIns="96616" tIns="48308" rIns="96616" bIns="48308" rtlCol="0" anchor="b"/>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7CB8C254-4E4D-4778-847B-13C95D13DDF6}"/>
              </a:ext>
            </a:extLst>
          </p:cNvPr>
          <p:cNvSpPr>
            <a:spLocks noGrp="1"/>
          </p:cNvSpPr>
          <p:nvPr>
            <p:ph type="sldNum" sz="quarter" idx="5"/>
          </p:nvPr>
        </p:nvSpPr>
        <p:spPr>
          <a:xfrm>
            <a:off x="3902075" y="9517063"/>
            <a:ext cx="2984500" cy="501650"/>
          </a:xfrm>
          <a:prstGeom prst="rect">
            <a:avLst/>
          </a:prstGeom>
        </p:spPr>
        <p:txBody>
          <a:bodyPr vert="horz" wrap="square" lIns="96616" tIns="48308" rIns="96616" bIns="48308" numCol="1" anchor="b" anchorCtr="0" compatLnSpc="1">
            <a:prstTxWarp prst="textNoShape">
              <a:avLst/>
            </a:prstTxWarp>
          </a:bodyPr>
          <a:lstStyle>
            <a:lvl1pPr algn="r" eaLnBrk="1" hangingPunct="1">
              <a:defRPr sz="1300"/>
            </a:lvl1pPr>
          </a:lstStyle>
          <a:p>
            <a:pPr>
              <a:defRPr/>
            </a:pPr>
            <a:fld id="{A368404A-DFED-4CE5-A190-376C6EF2A357}" type="slidenum">
              <a:rPr lang="ja-JP" altLang="en-US"/>
              <a:pPr>
                <a:defRPr/>
              </a:pPr>
              <a:t>‹#›</a:t>
            </a:fld>
            <a:endParaRPr lang="ja-JP" altLang="en-US"/>
          </a:p>
        </p:txBody>
      </p:sp>
    </p:spTree>
    <p:extLst>
      <p:ext uri="{BB962C8B-B14F-4D97-AF65-F5344CB8AC3E}">
        <p14:creationId xmlns:p14="http://schemas.microsoft.com/office/powerpoint/2010/main" val="3508530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今回は転倒予防の環境作りについて解説します。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a:t>
            </a:fld>
            <a:endParaRPr lang="ja-JP" altLang="en-US"/>
          </a:p>
        </p:txBody>
      </p:sp>
    </p:spTree>
    <p:extLst>
      <p:ext uri="{BB962C8B-B14F-4D97-AF65-F5344CB8AC3E}">
        <p14:creationId xmlns:p14="http://schemas.microsoft.com/office/powerpoint/2010/main" val="896826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狭く段差のある玄関は転倒事故の起りやすい場所です。</a:t>
            </a:r>
            <a:br>
              <a:rPr kumimoji="1" lang="ja-JP" altLang="en-US" dirty="0"/>
            </a:br>
            <a:r>
              <a:rPr kumimoji="1" lang="ja-JP" altLang="en-US" dirty="0"/>
              <a:t>玄関での転倒原因は、つまずく、すべる、バランスを崩す、踏み外すなどがあります。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10</a:t>
            </a:fld>
            <a:endParaRPr lang="ja-JP" altLang="en-US"/>
          </a:p>
        </p:txBody>
      </p:sp>
    </p:spTree>
    <p:extLst>
      <p:ext uri="{BB962C8B-B14F-4D97-AF65-F5344CB8AC3E}">
        <p14:creationId xmlns:p14="http://schemas.microsoft.com/office/powerpoint/2010/main" val="2229462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玄関で靴を脱いだり履いたりする時に、バランスを崩して転倒する事故が起きています。玄関に手すりを付けましょう。</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11</a:t>
            </a:fld>
            <a:endParaRPr lang="ja-JP" altLang="en-US"/>
          </a:p>
        </p:txBody>
      </p:sp>
    </p:spTree>
    <p:extLst>
      <p:ext uri="{BB962C8B-B14F-4D97-AF65-F5344CB8AC3E}">
        <p14:creationId xmlns:p14="http://schemas.microsoft.com/office/powerpoint/2010/main" val="1233257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また手すりがすぐに準備できない場合は、玄関用のベンチを設置することで靴の着脱時の転倒を防止できます。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12</a:t>
            </a:fld>
            <a:endParaRPr lang="ja-JP" altLang="en-US"/>
          </a:p>
        </p:txBody>
      </p:sp>
    </p:spTree>
    <p:extLst>
      <p:ext uri="{BB962C8B-B14F-4D97-AF65-F5344CB8AC3E}">
        <p14:creationId xmlns:p14="http://schemas.microsoft.com/office/powerpoint/2010/main" val="828741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玄関マットにも注意が必要です。玄関マットを敷く場合は、滑ったり、つまずいたりしないように、専用のテープで固定するとよいでしょう。</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13</a:t>
            </a:fld>
            <a:endParaRPr lang="ja-JP" altLang="en-US"/>
          </a:p>
        </p:txBody>
      </p:sp>
    </p:spTree>
    <p:extLst>
      <p:ext uri="{BB962C8B-B14F-4D97-AF65-F5344CB8AC3E}">
        <p14:creationId xmlns:p14="http://schemas.microsoft.com/office/powerpoint/2010/main" val="4127651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浴室は水に濡れて滑りやすい上に、立ったり座ったり、浴室や浴槽への出入といった複数の転倒リスクが重なる危険な場所です。</a:t>
            </a:r>
            <a:br>
              <a:rPr kumimoji="1" lang="ja-JP" altLang="en-US" dirty="0"/>
            </a:br>
            <a:r>
              <a:rPr kumimoji="1" lang="ja-JP" altLang="en-US" dirty="0"/>
              <a:t>また、浴槽内での転倒は溺れて溺水事故にもつながるおそれもあります。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14</a:t>
            </a:fld>
            <a:endParaRPr lang="ja-JP" altLang="en-US"/>
          </a:p>
        </p:txBody>
      </p:sp>
    </p:spTree>
    <p:extLst>
      <p:ext uri="{BB962C8B-B14F-4D97-AF65-F5344CB8AC3E}">
        <p14:creationId xmlns:p14="http://schemas.microsoft.com/office/powerpoint/2010/main" val="2317976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浴室は滑りやすく、バランスも崩しやすいため、浴槽の底や浴室の床に滑り止めマットを使用するとよいでしょう。</a:t>
            </a:r>
          </a:p>
          <a:p>
            <a:r>
              <a:rPr kumimoji="1" lang="ja-JP" altLang="en-US" dirty="0"/>
              <a:t>一般的なマットでは滑ったり、逆につまずきやすくなることがありますので、高齢者向けに開発した安全性の高いマットがおススメです。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15</a:t>
            </a:fld>
            <a:endParaRPr lang="ja-JP" altLang="en-US"/>
          </a:p>
        </p:txBody>
      </p:sp>
    </p:spTree>
    <p:extLst>
      <p:ext uri="{BB962C8B-B14F-4D97-AF65-F5344CB8AC3E}">
        <p14:creationId xmlns:p14="http://schemas.microsoft.com/office/powerpoint/2010/main" val="1073818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また、普通の浴室用の椅子よりも座面が高く、立ち上がりが楽なシャワーチェアもおススメです。滑り止めも付いているので、シャワーチェアごと転倒する恐れも少なくなります。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16</a:t>
            </a:fld>
            <a:endParaRPr lang="ja-JP" altLang="en-US"/>
          </a:p>
        </p:txBody>
      </p:sp>
    </p:spTree>
    <p:extLst>
      <p:ext uri="{BB962C8B-B14F-4D97-AF65-F5344CB8AC3E}">
        <p14:creationId xmlns:p14="http://schemas.microsoft.com/office/powerpoint/2010/main" val="1559139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最後に、改装などをお考えの際には半埋め込み式の浴槽だとまたぎ動作が容易で浴槽への出入りが楽になります。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17</a:t>
            </a:fld>
            <a:endParaRPr lang="ja-JP" altLang="en-US"/>
          </a:p>
        </p:txBody>
      </p:sp>
    </p:spTree>
    <p:extLst>
      <p:ext uri="{BB962C8B-B14F-4D97-AF65-F5344CB8AC3E}">
        <p14:creationId xmlns:p14="http://schemas.microsoft.com/office/powerpoint/2010/main" val="374235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家庭内での転倒事故は、大事故に繋がる可能性があります。</a:t>
            </a:r>
          </a:p>
          <a:p>
            <a:r>
              <a:rPr kumimoji="1" lang="ja-JP" altLang="en-US" dirty="0"/>
              <a:t>転倒によって足を骨折した場合、寝たきりの状態になってしまったり、認知症になったりしてしまう場合もあります。</a:t>
            </a:r>
          </a:p>
          <a:p>
            <a:r>
              <a:rPr kumimoji="1" lang="ja-JP" altLang="en-US" dirty="0"/>
              <a:t>長い間生き生きした生活を送るためには、本人の注意はもちろん、お住まい自体にも工夫が必要です。今回、転倒を防止するためのポイントをご紹介しましたので安全な暮らしにお役立ていただければ幸いで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18</a:t>
            </a:fld>
            <a:endParaRPr lang="ja-JP" altLang="en-US"/>
          </a:p>
        </p:txBody>
      </p:sp>
    </p:spTree>
    <p:extLst>
      <p:ext uri="{BB962C8B-B14F-4D97-AF65-F5344CB8AC3E}">
        <p14:creationId xmlns:p14="http://schemas.microsoft.com/office/powerpoint/2010/main" val="42296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まず転倒予防の重要性についてご紹介します。</a:t>
            </a:r>
            <a:endParaRPr kumimoji="1" lang="en-US" altLang="ja-JP" dirty="0"/>
          </a:p>
          <a:p>
            <a:r>
              <a:rPr kumimoji="1" lang="ja-JP" altLang="en-US" dirty="0"/>
              <a:t>　このグラフは消費者庁が救急搬送のデータから作った分析結果です。</a:t>
            </a:r>
            <a:endParaRPr kumimoji="1" lang="en-US" altLang="ja-JP" dirty="0"/>
          </a:p>
          <a:p>
            <a:r>
              <a:rPr kumimoji="1" lang="ja-JP" altLang="en-US" dirty="0"/>
              <a:t>それによると転倒転落は高齢者の不慮の事故による死亡原因のうち</a:t>
            </a:r>
            <a:r>
              <a:rPr kumimoji="1" lang="en-US" altLang="ja-JP" dirty="0"/>
              <a:t>2</a:t>
            </a:r>
            <a:r>
              <a:rPr kumimoji="1" lang="ja-JP" altLang="en-US" dirty="0"/>
              <a:t>番目に多いことが報告されています。</a:t>
            </a:r>
            <a:endParaRPr kumimoji="1" lang="en-US" altLang="ja-JP" dirty="0"/>
          </a:p>
          <a:p>
            <a:r>
              <a:rPr kumimoji="1" lang="ja-JP" altLang="en-US" dirty="0"/>
              <a:t>交通事故より</a:t>
            </a:r>
            <a:r>
              <a:rPr kumimoji="1" lang="en-US" altLang="ja-JP" dirty="0"/>
              <a:t>2</a:t>
            </a:r>
            <a:r>
              <a:rPr kumimoji="1" lang="ja-JP" altLang="en-US" dirty="0"/>
              <a:t>倍も多くなっています。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2</a:t>
            </a:fld>
            <a:endParaRPr lang="ja-JP" altLang="en-US"/>
          </a:p>
        </p:txBody>
      </p:sp>
    </p:spTree>
    <p:extLst>
      <p:ext uri="{BB962C8B-B14F-4D97-AF65-F5344CB8AC3E}">
        <p14:creationId xmlns:p14="http://schemas.microsoft.com/office/powerpoint/2010/main" val="18146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また、厚生労働省の国民基礎調査では、</a:t>
            </a:r>
          </a:p>
          <a:p>
            <a:r>
              <a:rPr kumimoji="1" lang="ja-JP" altLang="en-US" dirty="0"/>
              <a:t>介護が必要になった原因として転倒・骨折が</a:t>
            </a:r>
            <a:r>
              <a:rPr kumimoji="1" lang="en-US" altLang="ja-JP" dirty="0"/>
              <a:t>4</a:t>
            </a:r>
            <a:r>
              <a:rPr kumimoji="1" lang="ja-JP" altLang="en-US" dirty="0"/>
              <a:t>番目に多い項目になっています。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3</a:t>
            </a:fld>
            <a:endParaRPr lang="ja-JP" altLang="en-US"/>
          </a:p>
        </p:txBody>
      </p:sp>
    </p:spTree>
    <p:extLst>
      <p:ext uri="{BB962C8B-B14F-4D97-AF65-F5344CB8AC3E}">
        <p14:creationId xmlns:p14="http://schemas.microsoft.com/office/powerpoint/2010/main" val="4264557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さらに、転倒場所で最も多いのが家屋内ですが、</a:t>
            </a:r>
          </a:p>
          <a:p>
            <a:r>
              <a:rPr kumimoji="1" lang="ja-JP" altLang="en-US" dirty="0"/>
              <a:t>その内訳として</a:t>
            </a:r>
            <a:r>
              <a:rPr kumimoji="1" lang="en-US" altLang="ja-JP" dirty="0"/>
              <a:t>1</a:t>
            </a:r>
            <a:r>
              <a:rPr kumimoji="1" lang="ja-JP" altLang="en-US" dirty="0"/>
              <a:t>番目に時間的に長く過ごし、物も多くなりやすい居室です。</a:t>
            </a:r>
          </a:p>
          <a:p>
            <a:r>
              <a:rPr kumimoji="1" lang="en-US" altLang="ja-JP" dirty="0"/>
              <a:t>2</a:t>
            </a:r>
            <a:r>
              <a:rPr kumimoji="1" lang="ja-JP" altLang="en-US" dirty="0"/>
              <a:t>番目は階段、</a:t>
            </a:r>
          </a:p>
          <a:p>
            <a:r>
              <a:rPr kumimoji="1" lang="en-US" altLang="ja-JP" dirty="0"/>
              <a:t>3</a:t>
            </a:r>
            <a:r>
              <a:rPr kumimoji="1" lang="ja-JP" altLang="en-US" dirty="0"/>
              <a:t>番目が廊下、</a:t>
            </a:r>
          </a:p>
          <a:p>
            <a:r>
              <a:rPr kumimoji="1" lang="en-US" altLang="ja-JP" dirty="0"/>
              <a:t>4</a:t>
            </a:r>
            <a:r>
              <a:rPr kumimoji="1" lang="ja-JP" altLang="en-US" dirty="0"/>
              <a:t>番目に玄関と続いています。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4</a:t>
            </a:fld>
            <a:endParaRPr lang="ja-JP" altLang="en-US"/>
          </a:p>
        </p:txBody>
      </p:sp>
    </p:spTree>
    <p:extLst>
      <p:ext uri="{BB962C8B-B14F-4D97-AF65-F5344CB8AC3E}">
        <p14:creationId xmlns:p14="http://schemas.microsoft.com/office/powerpoint/2010/main" val="1693401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高齢者の家庭内で起こりやすい転倒は、普段のちょっとした注意でかなり防止できます。</a:t>
            </a:r>
            <a:endParaRPr kumimoji="1" lang="en-US" altLang="ja-JP" dirty="0"/>
          </a:p>
          <a:p>
            <a:r>
              <a:rPr kumimoji="1" lang="ja-JP" altLang="en-US" dirty="0"/>
              <a:t>そこで転倒を防止する主なポイントをご紹介します。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5</a:t>
            </a:fld>
            <a:endParaRPr lang="ja-JP" altLang="en-US"/>
          </a:p>
        </p:txBody>
      </p:sp>
    </p:spTree>
    <p:extLst>
      <p:ext uri="{BB962C8B-B14F-4D97-AF65-F5344CB8AC3E}">
        <p14:creationId xmlns:p14="http://schemas.microsoft.com/office/powerpoint/2010/main" val="1689710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lang="ja-JP" altLang="en-US" b="0" i="0" dirty="0">
                <a:solidFill>
                  <a:srgbClr val="000000"/>
                </a:solidFill>
                <a:effectLst/>
                <a:latin typeface="ＭＳ Ｐゴシック" panose="020B0600070205080204" pitchFamily="50" charset="-128"/>
                <a:ea typeface="ＭＳ Ｐゴシック" panose="020B0600070205080204" pitchFamily="50" charset="-128"/>
              </a:rPr>
              <a:t>一見、安全に思えるリビングですが、実は転倒事故の大半はリビングで起きています。</a:t>
            </a:r>
            <a:endParaRPr lang="en-US" altLang="ja-JP" b="0" i="0" dirty="0">
              <a:solidFill>
                <a:srgbClr val="000000"/>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000000"/>
                </a:solidFill>
                <a:effectLst/>
                <a:latin typeface="ＭＳ Ｐゴシック" panose="020B0600070205080204" pitchFamily="50" charset="-128"/>
                <a:ea typeface="ＭＳ Ｐゴシック" panose="020B0600070205080204" pitchFamily="50" charset="-128"/>
              </a:rPr>
              <a:t>滑りやすいフローリング、床の上に置かれた新聞や衣類など、リビングは転倒を引き起こす危険がいっぱいです。また、リビングは階段や浴室などに比べ注意力が働きにくく、それも転倒事故が多発する要因といわれています。</a:t>
            </a:r>
            <a:endParaRPr lang="en-US" altLang="ja-JP" b="0" i="0" dirty="0">
              <a:solidFill>
                <a:srgbClr val="000000"/>
              </a:solidFill>
              <a:effectLst/>
              <a:latin typeface="ＭＳ Ｐゴシック" panose="020B0600070205080204" pitchFamily="50" charset="-128"/>
              <a:ea typeface="ＭＳ Ｐゴシック" panose="020B0600070205080204" pitchFamily="50" charset="-128"/>
            </a:endParaRPr>
          </a:p>
          <a:p>
            <a:r>
              <a:rPr kumimoji="1" lang="ja-JP" altLang="en-US" b="0" i="0" dirty="0">
                <a:solidFill>
                  <a:srgbClr val="000000"/>
                </a:solidFill>
                <a:effectLst/>
                <a:latin typeface="ＭＳ Ｐゴシック" panose="020B0600070205080204" pitchFamily="50" charset="-128"/>
                <a:ea typeface="ＭＳ Ｐゴシック" panose="020B0600070205080204" pitchFamily="50" charset="-128"/>
              </a:rPr>
              <a:t>電化製品のコードに躓き転倒することが多く報告されています。コードはなるべく短くして部屋を横切らないようにしましょう。</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6</a:t>
            </a:fld>
            <a:endParaRPr lang="ja-JP" altLang="en-US"/>
          </a:p>
        </p:txBody>
      </p:sp>
    </p:spTree>
    <p:extLst>
      <p:ext uri="{BB962C8B-B14F-4D97-AF65-F5344CB8AC3E}">
        <p14:creationId xmlns:p14="http://schemas.microsoft.com/office/powerpoint/2010/main" val="1814381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また、カーペットや座布団など敷物も要注意です。カーペットは毛足の短く滑りにくいものにしたり敷物は端を固定するなど工夫しましょう。</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7</a:t>
            </a:fld>
            <a:endParaRPr lang="ja-JP" altLang="en-US"/>
          </a:p>
        </p:txBody>
      </p:sp>
    </p:spTree>
    <p:extLst>
      <p:ext uri="{BB962C8B-B14F-4D97-AF65-F5344CB8AC3E}">
        <p14:creationId xmlns:p14="http://schemas.microsoft.com/office/powerpoint/2010/main" val="1418462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廊下も転倒の多い場所です。</a:t>
            </a:r>
          </a:p>
          <a:p>
            <a:r>
              <a:rPr kumimoji="1" lang="ja-JP" altLang="en-US" dirty="0"/>
              <a:t>物に躓いて転倒することがあります。物を置かないようにしましょう。</a:t>
            </a:r>
          </a:p>
          <a:p>
            <a:r>
              <a:rPr kumimoji="1" lang="ja-JP" altLang="en-US" dirty="0"/>
              <a:t>また居間から出たところで滑って転倒することもよくあります。</a:t>
            </a:r>
          </a:p>
          <a:p>
            <a:r>
              <a:rPr kumimoji="1" lang="ja-JP" altLang="en-US" dirty="0"/>
              <a:t>滑りやすいワックスは避けましょう。</a:t>
            </a:r>
          </a:p>
          <a:p>
            <a:r>
              <a:rPr kumimoji="1" lang="ja-JP" altLang="en-US" dirty="0"/>
              <a:t>あと照明も重要です。暗くて躓いたり、壁や手すりに手をかけそこなって転倒する場合があります。</a:t>
            </a:r>
          </a:p>
          <a:p>
            <a:r>
              <a:rPr kumimoji="1" lang="ja-JP" altLang="en-US" dirty="0"/>
              <a:t>廊下だけでなく、階段やトイレなどもよく見える明るさにしましょう。</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8</a:t>
            </a:fld>
            <a:endParaRPr lang="ja-JP" altLang="en-US"/>
          </a:p>
        </p:txBody>
      </p:sp>
    </p:spTree>
    <p:extLst>
      <p:ext uri="{BB962C8B-B14F-4D97-AF65-F5344CB8AC3E}">
        <p14:creationId xmlns:p14="http://schemas.microsoft.com/office/powerpoint/2010/main" val="337502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4775" y="750888"/>
            <a:ext cx="6678613" cy="3757612"/>
          </a:xfrm>
        </p:spPr>
      </p:sp>
      <p:sp>
        <p:nvSpPr>
          <p:cNvPr id="3" name="ノート プレースホルダー 2"/>
          <p:cNvSpPr>
            <a:spLocks noGrp="1"/>
          </p:cNvSpPr>
          <p:nvPr>
            <p:ph type="body" idx="1"/>
          </p:nvPr>
        </p:nvSpPr>
        <p:spPr/>
        <p:txBody>
          <a:bodyPr/>
          <a:lstStyle/>
          <a:p>
            <a:r>
              <a:rPr kumimoji="1" lang="ja-JP" altLang="en-US" dirty="0"/>
              <a:t>階段からの転倒・転落は、骨折などの重症を負いやすく、寝たきりや要介護などのキッカケとなってしまいます。</a:t>
            </a:r>
            <a:br>
              <a:rPr kumimoji="1" lang="ja-JP" altLang="en-US" dirty="0"/>
            </a:br>
            <a:r>
              <a:rPr kumimoji="1" lang="ja-JP" altLang="en-US" dirty="0"/>
              <a:t>一瞬で人生を変えてしまう階段での転倒・転落事故は、特に注意が必要です。</a:t>
            </a:r>
          </a:p>
          <a:p>
            <a:endParaRPr kumimoji="1" lang="ja-JP" altLang="en-US" dirty="0"/>
          </a:p>
          <a:p>
            <a:r>
              <a:rPr kumimoji="1" lang="ja-JP" altLang="en-US" dirty="0"/>
              <a:t>手すりを付けて利用しましょう。</a:t>
            </a:r>
            <a:endParaRPr kumimoji="1" lang="en-US" altLang="ja-JP" dirty="0"/>
          </a:p>
          <a:p>
            <a:r>
              <a:rPr kumimoji="1" lang="ja-JP" altLang="en-US" dirty="0"/>
              <a:t>またスリッパは、はかないようにして　すべり止めが付いているルームシューズなどを履きましょう。</a:t>
            </a:r>
          </a:p>
          <a:p>
            <a:r>
              <a:rPr kumimoji="1" lang="ja-JP" altLang="en-US" dirty="0"/>
              <a:t>階段や踊り場に物を置かないことも大切です。</a:t>
            </a:r>
          </a:p>
        </p:txBody>
      </p:sp>
      <p:sp>
        <p:nvSpPr>
          <p:cNvPr id="4" name="スライド番号プレースホルダー 3"/>
          <p:cNvSpPr>
            <a:spLocks noGrp="1"/>
          </p:cNvSpPr>
          <p:nvPr>
            <p:ph type="sldNum" sz="quarter" idx="10"/>
          </p:nvPr>
        </p:nvSpPr>
        <p:spPr/>
        <p:txBody>
          <a:bodyPr/>
          <a:lstStyle/>
          <a:p>
            <a:pPr>
              <a:defRPr/>
            </a:pPr>
            <a:fld id="{A368404A-DFED-4CE5-A190-376C6EF2A357}" type="slidenum">
              <a:rPr lang="ja-JP" altLang="en-US" smtClean="0"/>
              <a:pPr>
                <a:defRPr/>
              </a:pPr>
              <a:t>9</a:t>
            </a:fld>
            <a:endParaRPr lang="ja-JP" altLang="en-US"/>
          </a:p>
        </p:txBody>
      </p:sp>
    </p:spTree>
    <p:extLst>
      <p:ext uri="{BB962C8B-B14F-4D97-AF65-F5344CB8AC3E}">
        <p14:creationId xmlns:p14="http://schemas.microsoft.com/office/powerpoint/2010/main" val="6146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64B5BB1E-7A81-417E-ABD9-A14988A30050}" type="datetimeFigureOut">
              <a:rPr lang="ja-JP" altLang="en-US" smtClean="0"/>
              <a:pPr>
                <a:defRPr/>
              </a:pPr>
              <a:t>2021/7/4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38F37C75-20A5-45C5-91CD-933B98889A43}" type="slidenum">
              <a:rPr lang="ja-JP" altLang="en-US" smtClean="0"/>
              <a:pPr>
                <a:defRPr/>
              </a:pPr>
              <a:t>‹#›</a:t>
            </a:fld>
            <a:endParaRPr lang="ja-JP" altLang="en-US"/>
          </a:p>
        </p:txBody>
      </p:sp>
    </p:spTree>
    <p:extLst>
      <p:ext uri="{BB962C8B-B14F-4D97-AF65-F5344CB8AC3E}">
        <p14:creationId xmlns:p14="http://schemas.microsoft.com/office/powerpoint/2010/main" val="972865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74FE2AB0-8D3F-417C-AD81-67B6B7D50D30}" type="datetimeFigureOut">
              <a:rPr lang="ja-JP" altLang="en-US" smtClean="0"/>
              <a:pPr>
                <a:defRPr/>
              </a:pPr>
              <a:t>2021/7/4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86628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09CFB70-FE0B-44DE-A649-14CBF3C6F33F}" type="datetimeFigureOut">
              <a:rPr lang="ja-JP" altLang="en-US" smtClean="0"/>
              <a:pPr>
                <a:defRPr/>
              </a:pPr>
              <a:t>2021/7/4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96EA98E0-FE76-40C7-8282-F822EEDDD694}" type="slidenum">
              <a:rPr lang="ja-JP" altLang="en-US" smtClean="0"/>
              <a:pPr>
                <a:defRPr/>
              </a:pPr>
              <a:t>‹#›</a:t>
            </a:fld>
            <a:endParaRPr lang="ja-JP" altLang="en-US"/>
          </a:p>
        </p:txBody>
      </p:sp>
    </p:spTree>
    <p:extLst>
      <p:ext uri="{BB962C8B-B14F-4D97-AF65-F5344CB8AC3E}">
        <p14:creationId xmlns:p14="http://schemas.microsoft.com/office/powerpoint/2010/main" val="2045486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タイトル、テキスト、クリップ アート">
    <p:spTree>
      <p:nvGrpSpPr>
        <p:cNvPr id="1" name=""/>
        <p:cNvGrpSpPr/>
        <p:nvPr/>
      </p:nvGrpSpPr>
      <p:grpSpPr>
        <a:xfrm>
          <a:off x="0" y="0"/>
          <a:ext cx="0" cy="0"/>
          <a:chOff x="0" y="0"/>
          <a:chExt cx="0" cy="0"/>
        </a:xfrm>
      </p:grpSpPr>
      <p:sp>
        <p:nvSpPr>
          <p:cNvPr id="2" name="タイトル 1"/>
          <p:cNvSpPr>
            <a:spLocks noGrp="1"/>
          </p:cNvSpPr>
          <p:nvPr>
            <p:ph type="title"/>
          </p:nvPr>
        </p:nvSpPr>
        <p:spPr>
          <a:xfrm>
            <a:off x="914405" y="609600"/>
            <a:ext cx="103632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914401" y="1981200"/>
            <a:ext cx="5080000" cy="4114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クリップアート プレースホルダ 3"/>
          <p:cNvSpPr>
            <a:spLocks noGrp="1"/>
          </p:cNvSpPr>
          <p:nvPr>
            <p:ph type="clipArt" sz="half" idx="2"/>
          </p:nvPr>
        </p:nvSpPr>
        <p:spPr>
          <a:xfrm>
            <a:off x="6197600" y="1981200"/>
            <a:ext cx="5080000" cy="4114800"/>
          </a:xfrm>
        </p:spPr>
        <p:txBody>
          <a:bodyPr rtlCol="0">
            <a:normAutofit/>
          </a:bodyPr>
          <a:lstStyle/>
          <a:p>
            <a:pPr lvl="0"/>
            <a:endParaRPr lang="ja-JP" altLang="en-US" noProof="0"/>
          </a:p>
        </p:txBody>
      </p:sp>
      <p:sp>
        <p:nvSpPr>
          <p:cNvPr id="5" name="日付プレースホルダ 4">
            <a:extLst>
              <a:ext uri="{FF2B5EF4-FFF2-40B4-BE49-F238E27FC236}">
                <a16:creationId xmlns:a16="http://schemas.microsoft.com/office/drawing/2014/main" id="{80267179-F2F0-411D-AEB5-AEA8721536B7}"/>
              </a:ext>
            </a:extLst>
          </p:cNvPr>
          <p:cNvSpPr>
            <a:spLocks noGrp="1"/>
          </p:cNvSpPr>
          <p:nvPr>
            <p:ph type="dt" sz="half" idx="10"/>
          </p:nvPr>
        </p:nvSpPr>
        <p:spPr>
          <a:xfrm>
            <a:off x="914400" y="6248400"/>
            <a:ext cx="2540000" cy="457200"/>
          </a:xfrm>
        </p:spPr>
        <p:txBody>
          <a:bodyPr/>
          <a:lstStyle>
            <a:lvl1pPr>
              <a:defRPr kumimoji="0" b="1">
                <a:latin typeface="Times New Roman" pitchFamily="18" charset="0"/>
              </a:defRPr>
            </a:lvl1pPr>
          </a:lstStyle>
          <a:p>
            <a:pPr>
              <a:defRPr/>
            </a:pPr>
            <a:endParaRPr lang="en-US" altLang="ja-JP"/>
          </a:p>
        </p:txBody>
      </p:sp>
      <p:sp>
        <p:nvSpPr>
          <p:cNvPr id="6" name="フッター プレースホルダ 5">
            <a:extLst>
              <a:ext uri="{FF2B5EF4-FFF2-40B4-BE49-F238E27FC236}">
                <a16:creationId xmlns:a16="http://schemas.microsoft.com/office/drawing/2014/main" id="{B9E1FE7E-A8CB-4B33-96E2-912EF3B56572}"/>
              </a:ext>
            </a:extLst>
          </p:cNvPr>
          <p:cNvSpPr>
            <a:spLocks noGrp="1"/>
          </p:cNvSpPr>
          <p:nvPr>
            <p:ph type="ftr" sz="quarter" idx="11"/>
          </p:nvPr>
        </p:nvSpPr>
        <p:spPr>
          <a:xfrm>
            <a:off x="4165600" y="6248400"/>
            <a:ext cx="3860800" cy="457200"/>
          </a:xfrm>
        </p:spPr>
        <p:txBody>
          <a:bodyPr/>
          <a:lstStyle>
            <a:lvl1pPr>
              <a:defRPr kumimoji="0" b="1">
                <a:latin typeface="Times New Roman" pitchFamily="18" charset="0"/>
              </a:defRPr>
            </a:lvl1pPr>
          </a:lstStyle>
          <a:p>
            <a:pPr>
              <a:defRPr/>
            </a:pPr>
            <a:endParaRPr lang="en-US" altLang="ja-JP"/>
          </a:p>
        </p:txBody>
      </p:sp>
      <p:sp>
        <p:nvSpPr>
          <p:cNvPr id="7" name="スライド番号プレースホルダ 6">
            <a:extLst>
              <a:ext uri="{FF2B5EF4-FFF2-40B4-BE49-F238E27FC236}">
                <a16:creationId xmlns:a16="http://schemas.microsoft.com/office/drawing/2014/main" id="{2EA704DF-5579-4476-995E-365AEF9416B5}"/>
              </a:ext>
            </a:extLst>
          </p:cNvPr>
          <p:cNvSpPr>
            <a:spLocks noGrp="1"/>
          </p:cNvSpPr>
          <p:nvPr>
            <p:ph type="sldNum" sz="quarter" idx="12"/>
          </p:nvPr>
        </p:nvSpPr>
        <p:spPr>
          <a:xfrm>
            <a:off x="8737600" y="6248400"/>
            <a:ext cx="2540000" cy="457200"/>
          </a:xfrm>
        </p:spPr>
        <p:txBody>
          <a:bodyPr/>
          <a:lstStyle>
            <a:lvl1pPr>
              <a:defRPr kumimoji="0" b="1">
                <a:latin typeface="Times New Roman" panose="02020603050405020304" pitchFamily="18" charset="0"/>
              </a:defRPr>
            </a:lvl1pPr>
          </a:lstStyle>
          <a:p>
            <a:pPr>
              <a:defRPr/>
            </a:pPr>
            <a:fld id="{C5D2C14B-C0DA-40C4-ADB3-47E97C3F69D8}" type="slidenum">
              <a:rPr lang="en-US" altLang="ja-JP"/>
              <a:pPr>
                <a:defRPr/>
              </a:pPr>
              <a:t>‹#›</a:t>
            </a:fld>
            <a:endParaRPr lang="en-US" altLang="ja-JP"/>
          </a:p>
        </p:txBody>
      </p:sp>
    </p:spTree>
    <p:extLst>
      <p:ext uri="{BB962C8B-B14F-4D97-AF65-F5344CB8AC3E}">
        <p14:creationId xmlns:p14="http://schemas.microsoft.com/office/powerpoint/2010/main" val="3395741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A86723DD-1ED2-449D-A27E-D4E51F488EBA}" type="datetimeFigureOut">
              <a:rPr lang="ja-JP" altLang="en-US" smtClean="0"/>
              <a:pPr>
                <a:defRPr/>
              </a:pPr>
              <a:t>2021/7/4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B16EECBF-BF66-4B8C-A3D3-5A1421427D68}" type="slidenum">
              <a:rPr lang="ja-JP" altLang="en-US" smtClean="0"/>
              <a:pPr>
                <a:defRPr/>
              </a:pPr>
              <a:t>‹#›</a:t>
            </a:fld>
            <a:endParaRPr lang="ja-JP" altLang="en-US"/>
          </a:p>
        </p:txBody>
      </p:sp>
    </p:spTree>
    <p:extLst>
      <p:ext uri="{BB962C8B-B14F-4D97-AF65-F5344CB8AC3E}">
        <p14:creationId xmlns:p14="http://schemas.microsoft.com/office/powerpoint/2010/main" val="158103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C60AF311-DDAE-4143-9FD2-A22153B36F27}" type="datetimeFigureOut">
              <a:rPr lang="ja-JP" altLang="en-US" smtClean="0"/>
              <a:pPr>
                <a:defRPr/>
              </a:pPr>
              <a:t>2021/7/4</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8E09150-0D4F-4AD6-B2CC-C82777906043}" type="slidenum">
              <a:rPr lang="ja-JP" altLang="en-US" smtClean="0"/>
              <a:pPr>
                <a:defRPr/>
              </a:pPr>
              <a:t>‹#›</a:t>
            </a:fld>
            <a:endParaRPr lang="ja-JP" altLang="en-US"/>
          </a:p>
        </p:txBody>
      </p:sp>
    </p:spTree>
    <p:extLst>
      <p:ext uri="{BB962C8B-B14F-4D97-AF65-F5344CB8AC3E}">
        <p14:creationId xmlns:p14="http://schemas.microsoft.com/office/powerpoint/2010/main" val="308793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D79A95EF-BFC7-4019-A931-65D770B5F2EA}" type="datetimeFigureOut">
              <a:rPr lang="ja-JP" altLang="en-US" smtClean="0"/>
              <a:pPr>
                <a:defRPr/>
              </a:pPr>
              <a:t>2021/7/4</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2209B485-598E-400E-B088-85667FDB33A5}" type="slidenum">
              <a:rPr lang="ja-JP" altLang="en-US" smtClean="0"/>
              <a:pPr>
                <a:defRPr/>
              </a:pPr>
              <a:t>‹#›</a:t>
            </a:fld>
            <a:endParaRPr lang="ja-JP" altLang="en-US"/>
          </a:p>
        </p:txBody>
      </p:sp>
    </p:spTree>
    <p:extLst>
      <p:ext uri="{BB962C8B-B14F-4D97-AF65-F5344CB8AC3E}">
        <p14:creationId xmlns:p14="http://schemas.microsoft.com/office/powerpoint/2010/main" val="410515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D8708403-1D4D-4050-8756-8E8BF4D4E5B7}" type="datetimeFigureOut">
              <a:rPr lang="ja-JP" altLang="en-US" smtClean="0"/>
              <a:pPr>
                <a:defRPr/>
              </a:pPr>
              <a:t>2021/7/4</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9" name="Slide Number Placeholder 8"/>
          <p:cNvSpPr>
            <a:spLocks noGrp="1"/>
          </p:cNvSpPr>
          <p:nvPr>
            <p:ph type="sldNum" sz="quarter" idx="12"/>
          </p:nvPr>
        </p:nvSpPr>
        <p:spPr/>
        <p:txBody>
          <a:bodyPr/>
          <a:lstStyle/>
          <a:p>
            <a:pPr>
              <a:defRPr/>
            </a:pPr>
            <a:fld id="{31F6590E-DAE4-404B-A295-CD1F41D3A419}" type="slidenum">
              <a:rPr lang="ja-JP" altLang="en-US" smtClean="0"/>
              <a:pPr>
                <a:defRPr/>
              </a:pPr>
              <a:t>‹#›</a:t>
            </a:fld>
            <a:endParaRPr lang="ja-JP" altLang="en-US"/>
          </a:p>
        </p:txBody>
      </p:sp>
    </p:spTree>
    <p:extLst>
      <p:ext uri="{BB962C8B-B14F-4D97-AF65-F5344CB8AC3E}">
        <p14:creationId xmlns:p14="http://schemas.microsoft.com/office/powerpoint/2010/main" val="250665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E028F65C-0E2E-4362-8E26-37D876872779}" type="datetimeFigureOut">
              <a:rPr lang="ja-JP" altLang="en-US" smtClean="0"/>
              <a:pPr>
                <a:defRPr/>
              </a:pPr>
              <a:t>2021/7/4</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38808F9B-6C43-485E-A1C6-8C0946DA7EDE}" type="slidenum">
              <a:rPr lang="ja-JP" altLang="en-US" smtClean="0"/>
              <a:pPr>
                <a:defRPr/>
              </a:pPr>
              <a:t>‹#›</a:t>
            </a:fld>
            <a:endParaRPr lang="ja-JP" altLang="en-US"/>
          </a:p>
        </p:txBody>
      </p:sp>
    </p:spTree>
    <p:extLst>
      <p:ext uri="{BB962C8B-B14F-4D97-AF65-F5344CB8AC3E}">
        <p14:creationId xmlns:p14="http://schemas.microsoft.com/office/powerpoint/2010/main" val="1068668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30940D2-278B-4586-9E19-2BC822423187}" type="datetimeFigureOut">
              <a:rPr lang="ja-JP" altLang="en-US" smtClean="0"/>
              <a:pPr>
                <a:defRPr/>
              </a:pPr>
              <a:t>2021/7/4</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4" name="Slide Number Placeholder 3"/>
          <p:cNvSpPr>
            <a:spLocks noGrp="1"/>
          </p:cNvSpPr>
          <p:nvPr>
            <p:ph type="sldNum" sz="quarter" idx="12"/>
          </p:nvPr>
        </p:nvSpPr>
        <p:spPr/>
        <p:txBody>
          <a:bodyPr/>
          <a:lstStyle/>
          <a:p>
            <a:pPr>
              <a:defRPr/>
            </a:pPr>
            <a:fld id="{A3CC51F9-8CFB-4212-A512-5B18F8E4CE6D}" type="slidenum">
              <a:rPr lang="ja-JP" altLang="en-US" smtClean="0"/>
              <a:pPr>
                <a:defRPr/>
              </a:pPr>
              <a:t>‹#›</a:t>
            </a:fld>
            <a:endParaRPr lang="ja-JP" altLang="en-US"/>
          </a:p>
        </p:txBody>
      </p:sp>
    </p:spTree>
    <p:extLst>
      <p:ext uri="{BB962C8B-B14F-4D97-AF65-F5344CB8AC3E}">
        <p14:creationId xmlns:p14="http://schemas.microsoft.com/office/powerpoint/2010/main" val="2784292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74FE2AB0-8D3F-417C-AD81-67B6B7D50D30}" type="datetimeFigureOut">
              <a:rPr lang="ja-JP" altLang="en-US" smtClean="0"/>
              <a:pPr>
                <a:defRPr/>
              </a:pPr>
              <a:t>2021/7/4</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2600327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5FDB2D5A-3524-4687-AD11-A28AB254F9A1}" type="datetimeFigureOut">
              <a:rPr lang="ja-JP" altLang="en-US" smtClean="0"/>
              <a:pPr>
                <a:defRPr/>
              </a:pPr>
              <a:t>2021/7/4</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0F350907-C80D-47DE-B23B-613C4C0C0F5A}" type="slidenum">
              <a:rPr lang="ja-JP" altLang="en-US" smtClean="0"/>
              <a:pPr>
                <a:defRPr/>
              </a:pPr>
              <a:t>‹#›</a:t>
            </a:fld>
            <a:endParaRPr lang="ja-JP" altLang="en-US"/>
          </a:p>
        </p:txBody>
      </p:sp>
    </p:spTree>
    <p:extLst>
      <p:ext uri="{BB962C8B-B14F-4D97-AF65-F5344CB8AC3E}">
        <p14:creationId xmlns:p14="http://schemas.microsoft.com/office/powerpoint/2010/main" val="47351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4FE2AB0-8D3F-417C-AD81-67B6B7D50D30}" type="datetimeFigureOut">
              <a:rPr lang="ja-JP" altLang="en-US" smtClean="0"/>
              <a:pPr>
                <a:defRPr/>
              </a:pPr>
              <a:t>2021/7/4</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C182144-3AC1-468E-8EC3-3046FBD73AFD}" type="slidenum">
              <a:rPr lang="ja-JP" altLang="en-US" smtClean="0"/>
              <a:pPr>
                <a:defRPr/>
              </a:pPr>
              <a:t>‹#›</a:t>
            </a:fld>
            <a:endParaRPr lang="ja-JP" altLang="en-US"/>
          </a:p>
        </p:txBody>
      </p:sp>
    </p:spTree>
    <p:extLst>
      <p:ext uri="{BB962C8B-B14F-4D97-AF65-F5344CB8AC3E}">
        <p14:creationId xmlns:p14="http://schemas.microsoft.com/office/powerpoint/2010/main" val="3899037555"/>
      </p:ext>
    </p:extLst>
  </p:cSld>
  <p:clrMap bg1="lt1" tx1="dk1" bg2="lt2" tx2="dk2" accent1="accent1" accent2="accent2" accent3="accent3" accent4="accent4" accent5="accent5" accent6="accent6" hlink="hlink" folHlink="folHlink"/>
  <p:sldLayoutIdLst>
    <p:sldLayoutId id="2147497728" r:id="rId1"/>
    <p:sldLayoutId id="2147497729" r:id="rId2"/>
    <p:sldLayoutId id="2147497730" r:id="rId3"/>
    <p:sldLayoutId id="2147497731" r:id="rId4"/>
    <p:sldLayoutId id="2147497732" r:id="rId5"/>
    <p:sldLayoutId id="2147497733" r:id="rId6"/>
    <p:sldLayoutId id="2147497734" r:id="rId7"/>
    <p:sldLayoutId id="2147497735" r:id="rId8"/>
    <p:sldLayoutId id="2147497736" r:id="rId9"/>
    <p:sldLayoutId id="2147497737" r:id="rId10"/>
    <p:sldLayoutId id="2147497738" r:id="rId11"/>
    <p:sldLayoutId id="2147497739"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2.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2.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2.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2.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3.em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12.xml"/><Relationship Id="rId7" Type="http://schemas.openxmlformats.org/officeDocument/2006/relationships/image" Target="../media/image13.em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6.emf"/><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chart" Target="../charts/char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chart" Target="../charts/char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chart" Target="../charts/char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7.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8.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9.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image" Target="../media/image1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9392"/>
            <a:ext cx="6816080" cy="7056784"/>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kumimoji="1" lang="ja-JP" altLang="en-US" sz="4800" dirty="0">
                <a:latin typeface="メイリオ" panose="020B0604030504040204" pitchFamily="50" charset="-128"/>
                <a:ea typeface="メイリオ" panose="020B0604030504040204" pitchFamily="50" charset="-128"/>
              </a:rPr>
              <a:t>転倒</a:t>
            </a:r>
            <a:r>
              <a:rPr lang="ja-JP" altLang="en-US" sz="4800" dirty="0">
                <a:latin typeface="メイリオ" panose="020B0604030504040204" pitchFamily="50" charset="-128"/>
                <a:ea typeface="メイリオ" panose="020B0604030504040204" pitchFamily="50" charset="-128"/>
              </a:rPr>
              <a:t>予防の</a:t>
            </a:r>
            <a:r>
              <a:rPr kumimoji="1" lang="ja-JP" altLang="en-US" sz="4800" dirty="0">
                <a:latin typeface="メイリオ" panose="020B0604030504040204" pitchFamily="50" charset="-128"/>
                <a:ea typeface="メイリオ" panose="020B0604030504040204" pitchFamily="50" charset="-128"/>
              </a:rPr>
              <a:t>環境作り</a:t>
            </a:r>
            <a:endParaRPr lang="ja-JP" altLang="en-US" sz="2800" b="1" dirty="0">
              <a:latin typeface="メイリオ" panose="020B0604030504040204" pitchFamily="50" charset="-128"/>
              <a:ea typeface="メイリオ" panose="020B0604030504040204" pitchFamily="50" charset="-128"/>
            </a:endParaRPr>
          </a:p>
        </p:txBody>
      </p:sp>
      <p:pic>
        <p:nvPicPr>
          <p:cNvPr id="5" name="図 4">
            <a:extLst>
              <a:ext uri="{FF2B5EF4-FFF2-40B4-BE49-F238E27FC236}">
                <a16:creationId xmlns:a16="http://schemas.microsoft.com/office/drawing/2014/main" id="{4DB6E8D4-6AFB-426B-BD8A-F079F96163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16080" y="4806759"/>
            <a:ext cx="5392698" cy="2167653"/>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7001041" y="78107"/>
            <a:ext cx="4968552" cy="936074"/>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r" fontAlgn="auto">
              <a:lnSpc>
                <a:spcPct val="100000"/>
              </a:lnSpc>
              <a:spcAft>
                <a:spcPts val="0"/>
              </a:spcAft>
            </a:pPr>
            <a:r>
              <a:rPr lang="ja-JP" altLang="en-US" sz="2400" dirty="0">
                <a:solidFill>
                  <a:srgbClr val="9A3FB7"/>
                </a:solidFill>
                <a:latin typeface="メイリオ" panose="020B0604030504040204" pitchFamily="50" charset="-128"/>
                <a:ea typeface="メイリオ" panose="020B0604030504040204" pitchFamily="50" charset="-128"/>
              </a:rPr>
              <a:t>新しい生活の中で近隣住民による</a:t>
            </a:r>
            <a:endParaRPr lang="en-US" altLang="ja-JP" sz="2400" dirty="0">
              <a:solidFill>
                <a:srgbClr val="9A3FB7"/>
              </a:solidFill>
              <a:latin typeface="メイリオ" panose="020B0604030504040204" pitchFamily="50" charset="-128"/>
              <a:ea typeface="メイリオ" panose="020B0604030504040204" pitchFamily="50" charset="-128"/>
            </a:endParaRPr>
          </a:p>
          <a:p>
            <a:pPr algn="r" fontAlgn="auto">
              <a:lnSpc>
                <a:spcPct val="100000"/>
              </a:lnSpc>
              <a:spcAft>
                <a:spcPts val="0"/>
              </a:spcAft>
            </a:pPr>
            <a:r>
              <a:rPr lang="ja-JP" altLang="en-US" sz="2400" dirty="0">
                <a:solidFill>
                  <a:srgbClr val="9A3FB7"/>
                </a:solidFill>
                <a:latin typeface="メイリオ" panose="020B0604030504040204" pitchFamily="50" charset="-128"/>
                <a:ea typeface="メイリオ" panose="020B0604030504040204" pitchFamily="50" charset="-128"/>
              </a:rPr>
              <a:t>訪問型介護予防等を推進する事業</a:t>
            </a:r>
          </a:p>
        </p:txBody>
      </p:sp>
      <p:pic>
        <p:nvPicPr>
          <p:cNvPr id="6" name="図 5">
            <a:extLst>
              <a:ext uri="{FF2B5EF4-FFF2-40B4-BE49-F238E27FC236}">
                <a16:creationId xmlns:a16="http://schemas.microsoft.com/office/drawing/2014/main" id="{AA582DE9-A950-4B06-982A-4C879361C9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0387"/>
            <a:ext cx="3112118" cy="800259"/>
          </a:xfrm>
          <a:prstGeom prst="rect">
            <a:avLst/>
          </a:prstGeom>
        </p:spPr>
      </p:pic>
      <p:pic>
        <p:nvPicPr>
          <p:cNvPr id="11" name="オーディオ 10">
            <a:hlinkClick r:id="" action="ppaction://media"/>
            <a:extLst>
              <a:ext uri="{FF2B5EF4-FFF2-40B4-BE49-F238E27FC236}">
                <a16:creationId xmlns:a16="http://schemas.microsoft.com/office/drawing/2014/main" id="{413A3B4F-A202-493F-A10C-7BE6396748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4903486"/>
      </p:ext>
    </p:extLst>
  </p:cSld>
  <p:clrMapOvr>
    <a:masterClrMapping/>
  </p:clrMapOvr>
  <mc:AlternateContent xmlns:mc="http://schemas.openxmlformats.org/markup-compatibility/2006">
    <mc:Choice xmlns:p14="http://schemas.microsoft.com/office/powerpoint/2010/main" Requires="p14">
      <p:transition spd="slow" p14:dur="2000" advTm="6279"/>
    </mc:Choice>
    <mc:Fallback>
      <p:transition spd="slow" advTm="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1445" x="646113" y="1817688"/>
          <p14:tracePt t="1452" x="630238" y="1817688"/>
          <p14:tracePt t="1460" x="606425" y="1817688"/>
          <p14:tracePt t="1468" x="574675" y="1817688"/>
          <p14:tracePt t="1476" x="517525" y="1817688"/>
          <p14:tracePt t="1484" x="477838" y="1817688"/>
          <p14:tracePt t="1491" x="414338" y="1817688"/>
          <p14:tracePt t="1499" x="366713" y="1817688"/>
          <p14:tracePt t="1510" x="303213" y="1817688"/>
          <p14:tracePt t="1515" x="239713" y="1817688"/>
          <p14:tracePt t="1523" x="200025" y="1817688"/>
          <p14:tracePt t="1530" x="111125" y="1809750"/>
          <p14:tracePt t="1539" x="39688" y="1801813"/>
          <p14:tracePt t="4508" x="207963" y="3914775"/>
          <p14:tracePt t="4516" x="350838" y="3930650"/>
          <p14:tracePt t="4526" x="469900" y="3956050"/>
          <p14:tracePt t="4531" x="614363" y="3971925"/>
          <p14:tracePt t="4540" x="741363" y="3987800"/>
          <p14:tracePt t="4548" x="836613" y="4003675"/>
          <p14:tracePt t="4557" x="965200" y="4003675"/>
          <p14:tracePt t="4565" x="1036638" y="4003675"/>
          <p14:tracePt t="4573" x="1123950" y="4003675"/>
          <p14:tracePt t="4583" x="1187450" y="4003675"/>
          <p14:tracePt t="4589" x="1228725" y="4003675"/>
          <p14:tracePt t="4595" x="1284288" y="3987800"/>
          <p14:tracePt t="4603" x="1331913" y="3971925"/>
          <p14:tracePt t="4612" x="1387475" y="3971925"/>
          <p14:tracePt t="4619" x="1443038" y="3956050"/>
          <p14:tracePt t="4628" x="1498600" y="3938588"/>
          <p14:tracePt t="4636" x="1530350" y="3930650"/>
          <p14:tracePt t="4644" x="1595438" y="3922713"/>
          <p14:tracePt t="4651" x="1643063" y="3914775"/>
          <p14:tracePt t="4659" x="1690688" y="3906838"/>
          <p14:tracePt t="4668" x="1754188" y="3906838"/>
          <p14:tracePt t="4675" x="1817688" y="3898900"/>
          <p14:tracePt t="4683" x="1857375" y="3898900"/>
          <p14:tracePt t="4692" x="1905000" y="3898900"/>
          <p14:tracePt t="4699" x="1946275" y="3898900"/>
          <p14:tracePt t="4706" x="1978025" y="3898900"/>
          <p14:tracePt t="4714" x="2025650" y="3898900"/>
          <p14:tracePt t="4723" x="2049463" y="3898900"/>
          <p14:tracePt t="4732" x="2089150" y="3898900"/>
          <p14:tracePt t="4741" x="2112963" y="3898900"/>
          <p14:tracePt t="4748" x="2168525" y="3898900"/>
          <p14:tracePt t="4756" x="2224088" y="3906838"/>
          <p14:tracePt t="4763" x="2305050" y="3906838"/>
          <p14:tracePt t="4771" x="2392363" y="3922713"/>
          <p14:tracePt t="4779" x="2487613" y="3930650"/>
          <p14:tracePt t="4790" x="2598738" y="3938588"/>
          <p14:tracePt t="4799" x="2727325" y="3948113"/>
          <p14:tracePt t="4805" x="2814638" y="3971925"/>
          <p14:tracePt t="4813" x="2909888" y="3979863"/>
          <p14:tracePt t="4819" x="3006725" y="3995738"/>
          <p14:tracePt t="4827" x="3086100" y="4011613"/>
          <p14:tracePt t="4835" x="3189288" y="4019550"/>
          <p14:tracePt t="4844" x="3300413" y="4043363"/>
          <p14:tracePt t="4851" x="3444875" y="4067175"/>
          <p14:tracePt t="4860" x="3587750" y="4090988"/>
          <p14:tracePt t="4867" x="3795713" y="4114800"/>
          <p14:tracePt t="4874" x="3978275" y="4122738"/>
          <p14:tracePt t="4882" x="4217988" y="4122738"/>
          <p14:tracePt t="4892" x="4473575" y="4122738"/>
          <p14:tracePt t="4900" x="4737100" y="4122738"/>
          <p14:tracePt t="4909" x="5038725" y="4138613"/>
          <p14:tracePt t="4916" x="5278438" y="4138613"/>
          <p14:tracePt t="4923" x="5414963" y="4138613"/>
          <p14:tracePt t="4930" x="5541963" y="4138613"/>
          <p14:tracePt t="4938" x="5653088" y="4154488"/>
          <p14:tracePt t="4946" x="5724525" y="4162425"/>
          <p14:tracePt t="4955" x="5781675" y="4178300"/>
          <p14:tracePt t="4963" x="5837238" y="4186238"/>
          <p14:tracePt t="4971" x="5884863" y="4202113"/>
          <p14:tracePt t="4979" x="5940425" y="4217988"/>
          <p14:tracePt t="4987" x="5988050" y="4233863"/>
          <p14:tracePt t="4994" x="6027738" y="4241800"/>
          <p14:tracePt t="5002" x="6051550" y="4249738"/>
          <p14:tracePt t="5011" x="6091238" y="4249738"/>
          <p14:tracePt t="5020" x="6116638" y="4249738"/>
          <p14:tracePt t="5027" x="6148388" y="4249738"/>
          <p14:tracePt t="5036" x="6172200" y="4257675"/>
          <p14:tracePt t="5043" x="6235700" y="4257675"/>
          <p14:tracePt t="5050" x="6259513" y="4257675"/>
          <p14:tracePt t="5059" x="6283325" y="4257675"/>
          <p14:tracePt t="5067" x="6323013" y="4257675"/>
          <p14:tracePt t="5076" x="6370638" y="4257675"/>
          <p14:tracePt t="5083" x="6442075" y="4273550"/>
          <p14:tracePt t="5092" x="6515100" y="4281488"/>
          <p14:tracePt t="5100" x="6578600" y="4291013"/>
          <p14:tracePt t="5107" x="6634163" y="4298950"/>
          <p14:tracePt t="5115" x="6657975" y="4298950"/>
          <p14:tracePt t="5125" x="6681788" y="4306888"/>
          <p14:tracePt t="5132" x="6697663" y="4306888"/>
          <p14:tracePt t="5443" x="6705600" y="4291013"/>
          <p14:tracePt t="5453" x="6721475" y="4273550"/>
          <p14:tracePt t="5459" x="6761163" y="4225925"/>
          <p14:tracePt t="5467" x="6834188" y="4186238"/>
          <p14:tracePt t="5475" x="6961188" y="4114800"/>
          <p14:tracePt t="5483" x="7216775" y="4003675"/>
          <p14:tracePt t="5491" x="7478713" y="3890963"/>
          <p14:tracePt t="5498" x="7918450" y="3748088"/>
          <p14:tracePt t="5507" x="8540750" y="3571875"/>
          <p14:tracePt t="5515" x="9242425" y="3413125"/>
          <p14:tracePt t="5524" x="9926638" y="3294063"/>
          <p14:tracePt t="5531" x="10604500" y="3189288"/>
          <p14:tracePt t="5543" x="11107738" y="3157538"/>
          <p14:tracePt t="5548" x="11649075" y="3117850"/>
          <p14:tracePt t="5557" x="12152313" y="3086100"/>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玄　関</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6792418" y="1646140"/>
            <a:ext cx="5352254" cy="1754326"/>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玄関での転倒原因は、つまずく、すべる、バランスを崩す、踏み外す！</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6815839" y="3747797"/>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6991092" y="4230217"/>
            <a:ext cx="4954906" cy="2308324"/>
          </a:xfrm>
          <a:prstGeom prst="rect">
            <a:avLst/>
          </a:prstGeom>
          <a:noFill/>
        </p:spPr>
        <p:txBody>
          <a:bodyPr wrap="square" rtlCol="0">
            <a:spAutoFit/>
          </a:bodyPr>
          <a:lstStyle/>
          <a:p>
            <a:r>
              <a:rPr lang="ja-JP" altLang="en-US" sz="2400" b="1" dirty="0"/>
              <a:t>・手すりの設置</a:t>
            </a:r>
          </a:p>
          <a:p>
            <a:r>
              <a:rPr lang="ja-JP" altLang="en-US" sz="2400" b="1" dirty="0"/>
              <a:t>・玄関ベンチ</a:t>
            </a:r>
            <a:endParaRPr lang="en-US" altLang="ja-JP" sz="2400" b="1" dirty="0"/>
          </a:p>
          <a:p>
            <a:pPr marL="352425" indent="-352425"/>
            <a:r>
              <a:rPr lang="ja-JP" altLang="en-US" sz="2400" b="1" dirty="0"/>
              <a:t>・玄関マットを敷く場合は、滑ったり、つまずいたりしないように、専用のテープで固定しましょう。</a:t>
            </a:r>
          </a:p>
        </p:txBody>
      </p:sp>
      <p:pic>
        <p:nvPicPr>
          <p:cNvPr id="14" name="コンテンツ プレースホルダー 9" descr="屋内, 座る, テーブル, 小さい が含まれている画像&#10;&#10;自動的に生成された説明">
            <a:extLst>
              <a:ext uri="{FF2B5EF4-FFF2-40B4-BE49-F238E27FC236}">
                <a16:creationId xmlns:a16="http://schemas.microsoft.com/office/drawing/2014/main" id="{4BAB6087-6975-41FF-A9B5-97E88F1FAA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28" y="1700808"/>
            <a:ext cx="6745090" cy="5058818"/>
          </a:xfrm>
          <a:prstGeom prst="rect">
            <a:avLst/>
          </a:prstGeom>
        </p:spPr>
      </p:pic>
      <p:pic>
        <p:nvPicPr>
          <p:cNvPr id="6" name="オーディオ 5">
            <a:hlinkClick r:id="" action="ppaction://media"/>
            <a:extLst>
              <a:ext uri="{FF2B5EF4-FFF2-40B4-BE49-F238E27FC236}">
                <a16:creationId xmlns:a16="http://schemas.microsoft.com/office/drawing/2014/main" id="{EFE6206F-1D78-4869-9FCD-17C18B0E42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1333973"/>
      </p:ext>
    </p:extLst>
  </p:cSld>
  <p:clrMapOvr>
    <a:masterClrMapping/>
  </p:clrMapOvr>
  <mc:AlternateContent xmlns:mc="http://schemas.openxmlformats.org/markup-compatibility/2006">
    <mc:Choice xmlns:p14="http://schemas.microsoft.com/office/powerpoint/2010/main" Requires="p14">
      <p:transition spd="slow" p14:dur="2000" advTm="19379"/>
    </mc:Choice>
    <mc:Fallback>
      <p:transition spd="slow" advTm="19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玄　関</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6792418" y="1646140"/>
            <a:ext cx="5352254" cy="1754326"/>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玄関での転倒原因は、つまずく、すべる、バランスを崩す、踏み外す！</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6815839" y="3747797"/>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6991092" y="4230217"/>
            <a:ext cx="4954906" cy="2308324"/>
          </a:xfrm>
          <a:prstGeom prst="rect">
            <a:avLst/>
          </a:prstGeom>
          <a:noFill/>
        </p:spPr>
        <p:txBody>
          <a:bodyPr wrap="square" rtlCol="0">
            <a:spAutoFit/>
          </a:bodyPr>
          <a:lstStyle/>
          <a:p>
            <a:r>
              <a:rPr lang="ja-JP" altLang="en-US" sz="2400" b="1" dirty="0"/>
              <a:t>・</a:t>
            </a:r>
            <a:r>
              <a:rPr lang="ja-JP" altLang="en-US" sz="2400" b="1" dirty="0">
                <a:solidFill>
                  <a:srgbClr val="FF0000"/>
                </a:solidFill>
              </a:rPr>
              <a:t>手すりの設置</a:t>
            </a:r>
          </a:p>
          <a:p>
            <a:r>
              <a:rPr lang="ja-JP" altLang="en-US" sz="2400" b="1" dirty="0"/>
              <a:t>・玄関ベンチ</a:t>
            </a:r>
            <a:endParaRPr lang="en-US" altLang="ja-JP" sz="2400" b="1" dirty="0"/>
          </a:p>
          <a:p>
            <a:pPr marL="352425" indent="-352425"/>
            <a:r>
              <a:rPr lang="ja-JP" altLang="en-US" sz="2400" b="1" dirty="0"/>
              <a:t>・玄関マットを敷く場合は、滑ったり、つまずいたりしないように、専用のテープで固定しましょう。</a:t>
            </a:r>
          </a:p>
        </p:txBody>
      </p:sp>
      <p:pic>
        <p:nvPicPr>
          <p:cNvPr id="14" name="コンテンツ プレースホルダー 9" descr="屋内, 座る, テーブル, 小さい が含まれている画像&#10;&#10;自動的に生成された説明">
            <a:extLst>
              <a:ext uri="{FF2B5EF4-FFF2-40B4-BE49-F238E27FC236}">
                <a16:creationId xmlns:a16="http://schemas.microsoft.com/office/drawing/2014/main" id="{4BAB6087-6975-41FF-A9B5-97E88F1FAA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28" y="1700808"/>
            <a:ext cx="6745090" cy="5058818"/>
          </a:xfrm>
          <a:prstGeom prst="rect">
            <a:avLst/>
          </a:prstGeom>
        </p:spPr>
      </p:pic>
      <p:pic>
        <p:nvPicPr>
          <p:cNvPr id="6" name="オーディオ 5">
            <a:hlinkClick r:id="" action="ppaction://media"/>
            <a:extLst>
              <a:ext uri="{FF2B5EF4-FFF2-40B4-BE49-F238E27FC236}">
                <a16:creationId xmlns:a16="http://schemas.microsoft.com/office/drawing/2014/main" id="{3C06BC2F-E15B-4E07-9340-4922A698FC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70388727"/>
      </p:ext>
    </p:extLst>
  </p:cSld>
  <p:clrMapOvr>
    <a:masterClrMapping/>
  </p:clrMapOvr>
  <mc:AlternateContent xmlns:mc="http://schemas.openxmlformats.org/markup-compatibility/2006">
    <mc:Choice xmlns:p14="http://schemas.microsoft.com/office/powerpoint/2010/main" Requires="p14">
      <p:transition spd="slow" p14:dur="2000" advTm="14035"/>
    </mc:Choice>
    <mc:Fallback>
      <p:transition spd="slow" advTm="14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1193" x="11769725" y="3444875"/>
          <p14:tracePt t="11201" x="11242675" y="3492500"/>
          <p14:tracePt t="11210" x="10717213" y="3556000"/>
          <p14:tracePt t="11218" x="10071100" y="3613150"/>
          <p14:tracePt t="11226" x="9544050" y="3660775"/>
          <p14:tracePt t="11233" x="8907463" y="3724275"/>
          <p14:tracePt t="11242" x="8285163" y="3763963"/>
          <p14:tracePt t="11249" x="7678738" y="3763963"/>
          <p14:tracePt t="11257" x="7048500" y="3795713"/>
          <p14:tracePt t="11266" x="6467475" y="3811588"/>
          <p14:tracePt t="11274" x="5884863" y="3827463"/>
          <p14:tracePt t="11282" x="5341938" y="3827463"/>
          <p14:tracePt t="11290" x="4824413" y="3843338"/>
          <p14:tracePt t="11300" x="4329113" y="3843338"/>
          <p14:tracePt t="11308" x="3938588" y="3859213"/>
          <p14:tracePt t="11315" x="3603625" y="3875088"/>
          <p14:tracePt t="11322" x="3389313" y="3883025"/>
          <p14:tracePt t="11331" x="3117850" y="3914775"/>
          <p14:tracePt t="11338" x="2822575" y="3971925"/>
          <p14:tracePt t="11347" x="2616200" y="3995738"/>
          <p14:tracePt t="11353" x="2408238" y="4035425"/>
          <p14:tracePt t="11362" x="2239963" y="4051300"/>
          <p14:tracePt t="11369" x="2160588" y="4067175"/>
          <p14:tracePt t="11377" x="2057400" y="4090988"/>
          <p14:tracePt t="11387" x="1993900" y="4114800"/>
          <p14:tracePt t="11395" x="1938338" y="4138613"/>
          <p14:tracePt t="11402" x="1905000" y="4154488"/>
          <p14:tracePt t="11410" x="1881188" y="4178300"/>
          <p14:tracePt t="11417" x="1873250" y="4186238"/>
          <p14:tracePt t="11426" x="1857375" y="4194175"/>
          <p14:tracePt t="11434" x="1849438" y="4202113"/>
          <p14:tracePt t="11443" x="1841500" y="4202113"/>
          <p14:tracePt t="11450" x="1841500" y="4210050"/>
          <p14:tracePt t="11482" x="1825625" y="4210050"/>
          <p14:tracePt t="11498" x="1817688" y="4210050"/>
          <p14:tracePt t="11515" x="1793875" y="4210050"/>
          <p14:tracePt t="11522" x="1762125" y="4210050"/>
          <p14:tracePt t="11530" x="1714500" y="4210050"/>
          <p14:tracePt t="11537" x="1651000" y="4202113"/>
          <p14:tracePt t="11545" x="1595438" y="4186238"/>
          <p14:tracePt t="11554" x="1546225" y="4170363"/>
          <p14:tracePt t="11562" x="1498600" y="4138613"/>
          <p14:tracePt t="11570" x="1450975" y="4106863"/>
          <p14:tracePt t="11578" x="1403350" y="4059238"/>
          <p14:tracePt t="11586" x="1331913" y="3987800"/>
          <p14:tracePt t="11594" x="1268413" y="3922713"/>
          <p14:tracePt t="11601" x="1171575" y="3843338"/>
          <p14:tracePt t="11611" x="1052513" y="3748088"/>
          <p14:tracePt t="11619" x="933450" y="3621088"/>
          <p14:tracePt t="11627" x="788988" y="3508375"/>
          <p14:tracePt t="11633" x="677863" y="3413125"/>
          <p14:tracePt t="11641" x="574675" y="3309938"/>
          <p14:tracePt t="11649" x="485775" y="3244850"/>
          <p14:tracePt t="11658" x="414338" y="3173413"/>
          <p14:tracePt t="11666" x="342900" y="3094038"/>
          <p14:tracePt t="11675" x="271463" y="3030538"/>
          <p14:tracePt t="11683" x="231775" y="2951163"/>
          <p14:tracePt t="11690" x="192088" y="2878138"/>
          <p14:tracePt t="11698" x="184150" y="2830513"/>
          <p14:tracePt t="11706" x="150813" y="2759075"/>
          <p14:tracePt t="11714" x="142875" y="2679700"/>
          <p14:tracePt t="11721" x="134938" y="2616200"/>
          <p14:tracePt t="11730" x="134938" y="2543175"/>
          <p14:tracePt t="11738" x="134938" y="2455863"/>
          <p14:tracePt t="11746" x="134938" y="2408238"/>
          <p14:tracePt t="11753" x="134938" y="2320925"/>
          <p14:tracePt t="11762" x="134938" y="2265363"/>
          <p14:tracePt t="11769" x="142875" y="2168525"/>
          <p14:tracePt t="11778" x="166688" y="2089150"/>
          <p14:tracePt t="11786" x="184150" y="2017713"/>
          <p14:tracePt t="11794" x="207963" y="1938338"/>
          <p14:tracePt t="11802" x="231775" y="1881188"/>
          <p14:tracePt t="11810" x="271463" y="1817688"/>
          <p14:tracePt t="11817" x="303213" y="1770063"/>
          <p14:tracePt t="11826" x="342900" y="1706563"/>
          <p14:tracePt t="11833" x="390525" y="1674813"/>
          <p14:tracePt t="11843" x="446088" y="1627188"/>
          <p14:tracePt t="11850" x="501650" y="1595438"/>
          <p14:tracePt t="11858" x="582613" y="1571625"/>
          <p14:tracePt t="11866" x="630238" y="1547813"/>
          <p14:tracePt t="11874" x="693738" y="1506538"/>
          <p14:tracePt t="11881" x="749300" y="1490663"/>
          <p14:tracePt t="11892" x="804863" y="1466850"/>
          <p14:tracePt t="11898" x="860425" y="1450975"/>
          <p14:tracePt t="11908" x="933450" y="1443038"/>
          <p14:tracePt t="11914" x="973138" y="1435100"/>
          <p14:tracePt t="11922" x="1004888" y="1435100"/>
          <p14:tracePt t="11931" x="1052513" y="1435100"/>
          <p14:tracePt t="11938" x="1100138" y="1450975"/>
          <p14:tracePt t="11948" x="1131888" y="1482725"/>
          <p14:tracePt t="11955" x="1195388" y="1547813"/>
          <p14:tracePt t="11962" x="1268413" y="1635125"/>
          <p14:tracePt t="11970" x="1371600" y="1770063"/>
          <p14:tracePt t="11978" x="1443038" y="1881188"/>
          <p14:tracePt t="11985" x="1538288" y="2049463"/>
          <p14:tracePt t="11993" x="1635125" y="2216150"/>
          <p14:tracePt t="12001" x="1714500" y="2360613"/>
          <p14:tracePt t="12010" x="1738313" y="2487613"/>
          <p14:tracePt t="12018" x="1778000" y="2679700"/>
          <p14:tracePt t="12026" x="1785938" y="2767013"/>
          <p14:tracePt t="12034" x="1793875" y="2878138"/>
          <p14:tracePt t="12041" x="1793875" y="2967038"/>
          <p14:tracePt t="12049" x="1778000" y="3030538"/>
          <p14:tracePt t="12059" x="1746250" y="3117850"/>
          <p14:tracePt t="12067" x="1730375" y="3197225"/>
          <p14:tracePt t="12075" x="1698625" y="3262313"/>
          <p14:tracePt t="12082" x="1674813" y="3349625"/>
          <p14:tracePt t="12091" x="1635125" y="3452813"/>
          <p14:tracePt t="12097" x="1603375" y="3540125"/>
          <p14:tracePt t="12105" x="1579563" y="3644900"/>
          <p14:tracePt t="12113" x="1538288" y="3732213"/>
          <p14:tracePt t="12123" x="1522413" y="3795713"/>
          <p14:tracePt t="12131" x="1474788" y="3898900"/>
          <p14:tracePt t="12138" x="1443038" y="3963988"/>
          <p14:tracePt t="12147" x="1403350" y="4027488"/>
          <p14:tracePt t="12153" x="1379538" y="4059238"/>
          <p14:tracePt t="12163" x="1363663" y="4090988"/>
          <p14:tracePt t="12169" x="1339850" y="4098925"/>
          <p14:tracePt t="12179" x="1323975" y="4114800"/>
          <p14:tracePt t="12187" x="1316038" y="4114800"/>
          <p14:tracePt t="12195" x="1300163" y="4122738"/>
          <p14:tracePt t="12202" x="1284288" y="4130675"/>
          <p14:tracePt t="12225" x="1260475" y="4130675"/>
          <p14:tracePt t="12242" x="1252538" y="4130675"/>
          <p14:tracePt t="12258" x="1236663" y="4130675"/>
          <p14:tracePt t="12419" x="1244600" y="4130675"/>
          <p14:tracePt t="12441" x="1252538" y="4130675"/>
          <p14:tracePt t="12474" x="1260475" y="4130675"/>
          <p14:tracePt t="12482" x="1260475" y="4122738"/>
          <p14:tracePt t="12491" x="1268413" y="4122738"/>
          <p14:tracePt t="12498" x="1276350" y="4122738"/>
          <p14:tracePt t="12508" x="1284288" y="4122738"/>
          <p14:tracePt t="12514" x="1300163" y="4114800"/>
          <p14:tracePt t="12522" x="1308100" y="4114800"/>
          <p14:tracePt t="12531" x="1316038" y="4114800"/>
          <p14:tracePt t="12538" x="1331913" y="4114800"/>
          <p14:tracePt t="12547" x="1347788" y="4106863"/>
          <p14:tracePt t="12553" x="1371600" y="4098925"/>
          <p14:tracePt t="12561" x="1387475" y="4098925"/>
          <p14:tracePt t="12569" x="1411288" y="4090988"/>
          <p14:tracePt t="12578" x="1427163" y="4090988"/>
          <p14:tracePt t="12586" x="1466850" y="4083050"/>
          <p14:tracePt t="12594" x="1498600" y="4075113"/>
          <p14:tracePt t="12603" x="1546225" y="4067175"/>
          <p14:tracePt t="12611" x="1603375" y="4051300"/>
          <p14:tracePt t="12618" x="1658938" y="4035425"/>
          <p14:tracePt t="12625" x="1746250" y="4019550"/>
          <p14:tracePt t="12635" x="1833563" y="3995738"/>
          <p14:tracePt t="12642" x="1962150" y="3963988"/>
          <p14:tracePt t="12650" x="2112963" y="3922713"/>
          <p14:tracePt t="12658" x="2320925" y="3883025"/>
          <p14:tracePt t="12665" x="2574925" y="3827463"/>
          <p14:tracePt t="12675" x="2894013" y="3771900"/>
          <p14:tracePt t="12682" x="3228975" y="3732213"/>
          <p14:tracePt t="12692" x="3716338" y="3660775"/>
          <p14:tracePt t="12699" x="4344988" y="3579813"/>
          <p14:tracePt t="12707" x="4895850" y="3508375"/>
          <p14:tracePt t="12715" x="5438775" y="3476625"/>
          <p14:tracePt t="12724" x="6043613" y="3444875"/>
          <p14:tracePt t="12730" x="6523038" y="3444875"/>
          <p14:tracePt t="12737" x="7119938" y="3444875"/>
          <p14:tracePt t="12746" x="7686675" y="3444875"/>
          <p14:tracePt t="12754" x="8332788" y="3444875"/>
          <p14:tracePt t="12762" x="8866188" y="3444875"/>
          <p14:tracePt t="12770" x="9409113" y="3444875"/>
          <p14:tracePt t="12778" x="9815513" y="3452813"/>
          <p14:tracePt t="12785" x="10253663" y="3468688"/>
          <p14:tracePt t="12793" x="10620375" y="3484563"/>
          <p14:tracePt t="12802" x="10955338" y="3500438"/>
          <p14:tracePt t="12811" x="11218863" y="3524250"/>
          <p14:tracePt t="12820" x="11442700" y="3532188"/>
          <p14:tracePt t="12827" x="11545888" y="3556000"/>
          <p14:tracePt t="12835" x="11657013" y="3579813"/>
          <p14:tracePt t="12842" x="11745913" y="3595688"/>
          <p14:tracePt t="12850" x="11809413" y="3613150"/>
          <p14:tracePt t="12859" x="11872913" y="3621088"/>
          <p14:tracePt t="12866" x="11952288" y="3636963"/>
          <p14:tracePt t="12874" x="12025313" y="3644900"/>
          <p14:tracePt t="12882" x="12112625" y="3668713"/>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玄　関</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6792418" y="1646140"/>
            <a:ext cx="5352254" cy="1754326"/>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玄関での転倒原因は、つまずく、すべる、バランスを崩す、踏み外す！</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6815839" y="3747797"/>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6991092" y="4230217"/>
            <a:ext cx="4954906" cy="2308324"/>
          </a:xfrm>
          <a:prstGeom prst="rect">
            <a:avLst/>
          </a:prstGeom>
          <a:noFill/>
        </p:spPr>
        <p:txBody>
          <a:bodyPr wrap="square" rtlCol="0">
            <a:spAutoFit/>
          </a:bodyPr>
          <a:lstStyle/>
          <a:p>
            <a:r>
              <a:rPr lang="ja-JP" altLang="en-US" sz="2400" b="1" dirty="0"/>
              <a:t>・</a:t>
            </a:r>
            <a:r>
              <a:rPr lang="ja-JP" altLang="en-US" sz="2400" b="1" dirty="0">
                <a:solidFill>
                  <a:schemeClr val="bg1">
                    <a:lumMod val="65000"/>
                  </a:schemeClr>
                </a:solidFill>
              </a:rPr>
              <a:t>手すりの設置</a:t>
            </a:r>
          </a:p>
          <a:p>
            <a:r>
              <a:rPr lang="ja-JP" altLang="en-US" sz="2400" b="1" dirty="0"/>
              <a:t>・</a:t>
            </a:r>
            <a:r>
              <a:rPr lang="ja-JP" altLang="en-US" sz="2400" b="1" dirty="0">
                <a:solidFill>
                  <a:srgbClr val="FF0000"/>
                </a:solidFill>
              </a:rPr>
              <a:t>玄関ベンチ</a:t>
            </a:r>
            <a:endParaRPr lang="en-US" altLang="ja-JP" sz="2400" b="1" dirty="0">
              <a:solidFill>
                <a:srgbClr val="FF0000"/>
              </a:solidFill>
            </a:endParaRPr>
          </a:p>
          <a:p>
            <a:pPr marL="352425" indent="-352425"/>
            <a:r>
              <a:rPr lang="ja-JP" altLang="en-US" sz="2400" b="1" dirty="0"/>
              <a:t>・玄関マットを敷く場合は、滑ったり、つまずいたりしないように、専用のテープで固定しましょう。</a:t>
            </a:r>
          </a:p>
        </p:txBody>
      </p:sp>
      <p:pic>
        <p:nvPicPr>
          <p:cNvPr id="14" name="コンテンツ プレースホルダー 9" descr="屋内, 座る, テーブル, 小さい が含まれている画像&#10;&#10;自動的に生成された説明">
            <a:extLst>
              <a:ext uri="{FF2B5EF4-FFF2-40B4-BE49-F238E27FC236}">
                <a16:creationId xmlns:a16="http://schemas.microsoft.com/office/drawing/2014/main" id="{4BAB6087-6975-41FF-A9B5-97E88F1FAA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28" y="1700808"/>
            <a:ext cx="6745090" cy="5058818"/>
          </a:xfrm>
          <a:prstGeom prst="rect">
            <a:avLst/>
          </a:prstGeom>
        </p:spPr>
      </p:pic>
      <p:cxnSp>
        <p:nvCxnSpPr>
          <p:cNvPr id="6" name="直線コネクタ 5">
            <a:extLst>
              <a:ext uri="{FF2B5EF4-FFF2-40B4-BE49-F238E27FC236}">
                <a16:creationId xmlns:a16="http://schemas.microsoft.com/office/drawing/2014/main" id="{5447FFAC-5690-4447-ABAE-FC5540F2AE21}"/>
              </a:ext>
            </a:extLst>
          </p:cNvPr>
          <p:cNvCxnSpPr>
            <a:cxnSpLocks/>
          </p:cNvCxnSpPr>
          <p:nvPr/>
        </p:nvCxnSpPr>
        <p:spPr>
          <a:xfrm>
            <a:off x="755282" y="5157192"/>
            <a:ext cx="94822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C9CFADAA-EBDD-443E-90F0-4BE2631CFD34}"/>
              </a:ext>
            </a:extLst>
          </p:cNvPr>
          <p:cNvCxnSpPr>
            <a:cxnSpLocks/>
          </p:cNvCxnSpPr>
          <p:nvPr/>
        </p:nvCxnSpPr>
        <p:spPr>
          <a:xfrm flipH="1" flipV="1">
            <a:off x="1703511" y="5157192"/>
            <a:ext cx="1" cy="11315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F92B8E3A-A5D2-45E3-8E81-212252A3C679}"/>
              </a:ext>
            </a:extLst>
          </p:cNvPr>
          <p:cNvCxnSpPr>
            <a:cxnSpLocks/>
          </p:cNvCxnSpPr>
          <p:nvPr/>
        </p:nvCxnSpPr>
        <p:spPr>
          <a:xfrm flipV="1">
            <a:off x="1295342" y="5157192"/>
            <a:ext cx="408169" cy="7920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01E8788C-BED3-46BE-8CD2-0A9944E53820}"/>
              </a:ext>
            </a:extLst>
          </p:cNvPr>
          <p:cNvCxnSpPr>
            <a:cxnSpLocks/>
          </p:cNvCxnSpPr>
          <p:nvPr/>
        </p:nvCxnSpPr>
        <p:spPr>
          <a:xfrm flipH="1" flipV="1">
            <a:off x="1317212" y="5949282"/>
            <a:ext cx="14979" cy="8650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DF04C50-893D-42BD-8176-90E7E2D9BB29}"/>
              </a:ext>
            </a:extLst>
          </p:cNvPr>
          <p:cNvCxnSpPr>
            <a:cxnSpLocks/>
          </p:cNvCxnSpPr>
          <p:nvPr/>
        </p:nvCxnSpPr>
        <p:spPr>
          <a:xfrm>
            <a:off x="215223" y="5949280"/>
            <a:ext cx="108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BD522989-6541-48BB-86D4-987774A5EFBE}"/>
              </a:ext>
            </a:extLst>
          </p:cNvPr>
          <p:cNvCxnSpPr>
            <a:cxnSpLocks/>
          </p:cNvCxnSpPr>
          <p:nvPr/>
        </p:nvCxnSpPr>
        <p:spPr>
          <a:xfrm flipV="1">
            <a:off x="215223" y="5148065"/>
            <a:ext cx="540058" cy="8012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FD718EE0-AA8C-4473-909F-77F4342C1231}"/>
              </a:ext>
            </a:extLst>
          </p:cNvPr>
          <p:cNvCxnSpPr>
            <a:cxnSpLocks/>
          </p:cNvCxnSpPr>
          <p:nvPr/>
        </p:nvCxnSpPr>
        <p:spPr>
          <a:xfrm flipH="1" flipV="1">
            <a:off x="231024" y="5943146"/>
            <a:ext cx="14978" cy="816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B02B51D5-63C0-4F46-B7C6-0A26B9B11860}"/>
              </a:ext>
            </a:extLst>
          </p:cNvPr>
          <p:cNvCxnSpPr>
            <a:cxnSpLocks/>
          </p:cNvCxnSpPr>
          <p:nvPr/>
        </p:nvCxnSpPr>
        <p:spPr>
          <a:xfrm flipV="1">
            <a:off x="455151" y="5175399"/>
            <a:ext cx="540058" cy="8012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F50EB7D8-C44A-4C00-9716-0AE1D6610074}"/>
              </a:ext>
            </a:extLst>
          </p:cNvPr>
          <p:cNvCxnSpPr>
            <a:cxnSpLocks/>
          </p:cNvCxnSpPr>
          <p:nvPr/>
        </p:nvCxnSpPr>
        <p:spPr>
          <a:xfrm flipV="1">
            <a:off x="689338" y="5119974"/>
            <a:ext cx="540058" cy="8012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09463C5-76D0-4479-BF47-0060A0D78AEE}"/>
              </a:ext>
            </a:extLst>
          </p:cNvPr>
          <p:cNvCxnSpPr>
            <a:cxnSpLocks/>
          </p:cNvCxnSpPr>
          <p:nvPr/>
        </p:nvCxnSpPr>
        <p:spPr>
          <a:xfrm flipV="1">
            <a:off x="941290" y="5147308"/>
            <a:ext cx="540058" cy="8012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69152A8-7082-4766-8BB6-76D99A371E1B}"/>
              </a:ext>
            </a:extLst>
          </p:cNvPr>
          <p:cNvCxnSpPr>
            <a:cxnSpLocks/>
          </p:cNvCxnSpPr>
          <p:nvPr/>
        </p:nvCxnSpPr>
        <p:spPr>
          <a:xfrm>
            <a:off x="252072" y="6165304"/>
            <a:ext cx="10801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C13DAEE-05F0-4B29-B607-8CA30F59E32C}"/>
              </a:ext>
            </a:extLst>
          </p:cNvPr>
          <p:cNvCxnSpPr>
            <a:cxnSpLocks/>
          </p:cNvCxnSpPr>
          <p:nvPr/>
        </p:nvCxnSpPr>
        <p:spPr>
          <a:xfrm flipV="1">
            <a:off x="1354061" y="5437714"/>
            <a:ext cx="334556" cy="7137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28278732-C308-4FC7-B4BD-3BD4B3758F98}"/>
              </a:ext>
            </a:extLst>
          </p:cNvPr>
          <p:cNvCxnSpPr/>
          <p:nvPr/>
        </p:nvCxnSpPr>
        <p:spPr>
          <a:xfrm>
            <a:off x="485252" y="4319973"/>
            <a:ext cx="288032" cy="720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5" name="オーディオ 44">
            <a:hlinkClick r:id="" action="ppaction://media"/>
            <a:extLst>
              <a:ext uri="{FF2B5EF4-FFF2-40B4-BE49-F238E27FC236}">
                <a16:creationId xmlns:a16="http://schemas.microsoft.com/office/drawing/2014/main" id="{6F3FA3FD-0856-410D-AC40-7851D63DE06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2170933"/>
      </p:ext>
    </p:extLst>
  </p:cSld>
  <p:clrMapOvr>
    <a:masterClrMapping/>
  </p:clrMapOvr>
  <mc:AlternateContent xmlns:mc="http://schemas.openxmlformats.org/markup-compatibility/2006">
    <mc:Choice xmlns:p14="http://schemas.microsoft.com/office/powerpoint/2010/main" Requires="p14">
      <p:transition spd="slow" p14:dur="2000" advTm="11974"/>
    </mc:Choice>
    <mc:Fallback>
      <p:transition spd="slow" advTm="11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extLst>
    <p:ext uri="{3A86A75C-4F4B-4683-9AE1-C65F6400EC91}">
      <p14:laserTraceLst xmlns:p14="http://schemas.microsoft.com/office/powerpoint/2010/main">
        <p14:tracePtLst>
          <p14:tracePt t="5865" x="11210925" y="4138613"/>
          <p14:tracePt t="5872" x="10701338" y="4249738"/>
          <p14:tracePt t="5880" x="10206038" y="4370388"/>
          <p14:tracePt t="5894" x="9353550" y="4576763"/>
          <p14:tracePt t="5901" x="8907463" y="4657725"/>
          <p14:tracePt t="5910" x="8475663" y="4745038"/>
          <p14:tracePt t="5918" x="8037513" y="4808538"/>
          <p14:tracePt t="5926" x="7694613" y="4872038"/>
          <p14:tracePt t="5934" x="7407275" y="4911725"/>
          <p14:tracePt t="5943" x="7177088" y="4951413"/>
          <p14:tracePt t="5949" x="6921500" y="4992688"/>
          <p14:tracePt t="5958" x="6657975" y="5016500"/>
          <p14:tracePt t="5966" x="6459538" y="5032375"/>
          <p14:tracePt t="5974" x="6235700" y="5032375"/>
          <p14:tracePt t="5982" x="6083300" y="5032375"/>
          <p14:tracePt t="5990" x="5980113" y="5040313"/>
          <p14:tracePt t="5997" x="5821363" y="5040313"/>
          <p14:tracePt t="6006" x="5684838" y="5040313"/>
          <p14:tracePt t="6013" x="5557838" y="5040313"/>
          <p14:tracePt t="6023" x="5438775" y="5040313"/>
          <p14:tracePt t="6030" x="5294313" y="5048250"/>
          <p14:tracePt t="6038" x="5175250" y="5056188"/>
          <p14:tracePt t="6046" x="5022850" y="5080000"/>
          <p14:tracePt t="6053" x="4879975" y="5095875"/>
          <p14:tracePt t="6061" x="4721225" y="5119688"/>
          <p14:tracePt t="6068" x="4568825" y="5151438"/>
          <p14:tracePt t="6077" x="4465638" y="5159375"/>
          <p14:tracePt t="6086" x="4305300" y="5199063"/>
          <p14:tracePt t="6094" x="4202113" y="5230813"/>
          <p14:tracePt t="6102" x="4090988" y="5254625"/>
          <p14:tracePt t="6110" x="4002088" y="5270500"/>
          <p14:tracePt t="6118" x="3906838" y="5294313"/>
          <p14:tracePt t="6126" x="3843338" y="5327650"/>
          <p14:tracePt t="6133" x="3748088" y="5351463"/>
          <p14:tracePt t="6143" x="3660775" y="5375275"/>
          <p14:tracePt t="6150" x="3556000" y="5422900"/>
          <p14:tracePt t="6158" x="3476625" y="5462588"/>
          <p14:tracePt t="6169" x="3413125" y="5518150"/>
          <p14:tracePt t="6177" x="3349625" y="5565775"/>
          <p14:tracePt t="6183" x="3300413" y="5613400"/>
          <p14:tracePt t="6193" x="3228975" y="5686425"/>
          <p14:tracePt t="6198" x="3181350" y="5734050"/>
          <p14:tracePt t="6206" x="3117850" y="5805488"/>
          <p14:tracePt t="6214" x="3078163" y="5845175"/>
          <p14:tracePt t="6223" x="3046413" y="5884863"/>
          <p14:tracePt t="6230" x="2990850" y="5932488"/>
          <p14:tracePt t="6237" x="2933700" y="5972175"/>
          <p14:tracePt t="6245" x="2894013" y="6005513"/>
          <p14:tracePt t="6254" x="2830513" y="6053138"/>
          <p14:tracePt t="6262" x="2782888" y="6076950"/>
          <p14:tracePt t="6271" x="2735263" y="6100763"/>
          <p14:tracePt t="6277" x="2679700" y="6132513"/>
          <p14:tracePt t="6285" x="2616200" y="6156325"/>
          <p14:tracePt t="6293" x="2559050" y="6172200"/>
          <p14:tracePt t="6300" x="2503488" y="6188075"/>
          <p14:tracePt t="6309" x="2439988" y="6211888"/>
          <p14:tracePt t="6318" x="2376488" y="6227763"/>
          <p14:tracePt t="6326" x="2328863" y="6243638"/>
          <p14:tracePt t="6334" x="2239963" y="6259513"/>
          <p14:tracePt t="6343" x="2184400" y="6275388"/>
          <p14:tracePt t="6349" x="2128838" y="6283325"/>
          <p14:tracePt t="6356" x="2073275" y="6299200"/>
          <p14:tracePt t="6366" x="2033588" y="6307138"/>
          <p14:tracePt t="6374" x="1962150" y="6315075"/>
          <p14:tracePt t="6383" x="1930400" y="6315075"/>
          <p14:tracePt t="6390" x="1865313" y="6323013"/>
          <p14:tracePt t="6398" x="1801813" y="6323013"/>
          <p14:tracePt t="6405" x="1746250" y="6323013"/>
          <p14:tracePt t="6413" x="1706563" y="6323013"/>
          <p14:tracePt t="6422" x="1627188" y="6323013"/>
          <p14:tracePt t="6429" x="1562100" y="6307138"/>
          <p14:tracePt t="6437" x="1498600" y="6291263"/>
          <p14:tracePt t="6446" x="1427163" y="6259513"/>
          <p14:tracePt t="6454" x="1403350" y="6235700"/>
          <p14:tracePt t="6462" x="1355725" y="6196013"/>
          <p14:tracePt t="6470" x="1316038" y="6148388"/>
          <p14:tracePt t="6479" x="1284288" y="6108700"/>
          <p14:tracePt t="6486" x="1252538" y="6029325"/>
          <p14:tracePt t="6496" x="1220788" y="5972175"/>
          <p14:tracePt t="6502" x="1211263" y="5940425"/>
          <p14:tracePt t="6510" x="1203325" y="5868988"/>
          <p14:tracePt t="6518" x="1187450" y="5805488"/>
          <p14:tracePt t="6525" x="1187450" y="5749925"/>
          <p14:tracePt t="6532" x="1163638" y="5686425"/>
          <p14:tracePt t="6542" x="1171575" y="5597525"/>
          <p14:tracePt t="6549" x="1179513" y="5526088"/>
          <p14:tracePt t="6558" x="1195388" y="5446713"/>
          <p14:tracePt t="6565" x="1220788" y="5375275"/>
          <p14:tracePt t="6574" x="1268413" y="5286375"/>
          <p14:tracePt t="6581" x="1323975" y="5207000"/>
          <p14:tracePt t="6590" x="1387475" y="5111750"/>
          <p14:tracePt t="6600" x="1490663" y="5008563"/>
          <p14:tracePt t="6607" x="1635125" y="4872038"/>
          <p14:tracePt t="6614" x="1754188" y="4768850"/>
          <p14:tracePt t="6622" x="1905000" y="4641850"/>
          <p14:tracePt t="6630" x="2017713" y="4560888"/>
          <p14:tracePt t="6637" x="2120900" y="4505325"/>
          <p14:tracePt t="6645" x="2200275" y="4465638"/>
          <p14:tracePt t="6654" x="2255838" y="4441825"/>
          <p14:tracePt t="6662" x="2328863" y="4410075"/>
          <p14:tracePt t="6670" x="2352675" y="4402138"/>
          <p14:tracePt t="6678" x="2384425" y="4402138"/>
          <p14:tracePt t="6686" x="2408238" y="4402138"/>
          <p14:tracePt t="6694" x="2432050" y="4402138"/>
          <p14:tracePt t="6701" x="2455863" y="4402138"/>
          <p14:tracePt t="6710" x="2511425" y="4425950"/>
          <p14:tracePt t="6719" x="2574925" y="4473575"/>
          <p14:tracePt t="6726" x="2655888" y="4545013"/>
          <p14:tracePt t="6734" x="2711450" y="4616450"/>
          <p14:tracePt t="6742" x="2774950" y="4697413"/>
          <p14:tracePt t="6750" x="2838450" y="4776788"/>
          <p14:tracePt t="6757" x="2909888" y="4856163"/>
          <p14:tracePt t="6766" x="2957513" y="4919663"/>
          <p14:tracePt t="6774" x="3014663" y="5000625"/>
          <p14:tracePt t="6782" x="3030538" y="5040313"/>
          <p14:tracePt t="6789" x="3046413" y="5095875"/>
          <p14:tracePt t="6798" x="3054350" y="5151438"/>
          <p14:tracePt t="6806" x="3054350" y="5191125"/>
          <p14:tracePt t="6813" x="3054350" y="5254625"/>
          <p14:tracePt t="6822" x="3038475" y="5335588"/>
          <p14:tracePt t="6830" x="2998788" y="5414963"/>
          <p14:tracePt t="6838" x="2974975" y="5486400"/>
          <p14:tracePt t="6846" x="2933700" y="5573713"/>
          <p14:tracePt t="6854" x="2894013" y="5662613"/>
          <p14:tracePt t="6862" x="2854325" y="5757863"/>
          <p14:tracePt t="6869" x="2782888" y="5868988"/>
          <p14:tracePt t="6878" x="2727325" y="5964238"/>
          <p14:tracePt t="6891" x="2663825" y="6069013"/>
          <p14:tracePt t="6894" x="2590800" y="6148388"/>
          <p14:tracePt t="6902" x="2535238" y="6196013"/>
          <p14:tracePt t="6911" x="2463800" y="6243638"/>
          <p14:tracePt t="6918" x="2392363" y="6291263"/>
          <p14:tracePt t="6925" x="2328863" y="6330950"/>
          <p14:tracePt t="6936" x="2255838" y="6364288"/>
          <p14:tracePt t="6942" x="2168525" y="6411913"/>
          <p14:tracePt t="6950" x="2089150" y="6443663"/>
          <p14:tracePt t="6958" x="2017713" y="6475413"/>
          <p14:tracePt t="6966" x="1930400" y="6499225"/>
          <p14:tracePt t="6974" x="1849438" y="6515100"/>
          <p14:tracePt t="6981" x="1762125" y="6523038"/>
          <p14:tracePt t="6989" x="1698625" y="6530975"/>
          <p14:tracePt t="6997" x="1635125" y="6530975"/>
          <p14:tracePt t="7006" x="1571625" y="6530975"/>
          <p14:tracePt t="7013" x="1506538" y="6530975"/>
          <p14:tracePt t="7022" x="1450975" y="6530975"/>
          <p14:tracePt t="7030" x="1387475" y="6515100"/>
          <p14:tracePt t="7036" x="1339850" y="6491288"/>
          <p14:tracePt t="7044" x="1292225" y="6459538"/>
          <p14:tracePt t="7054" x="1228725" y="6427788"/>
          <p14:tracePt t="7062" x="1163638" y="6388100"/>
          <p14:tracePt t="7069" x="1116013" y="6338888"/>
          <p14:tracePt t="7077" x="1076325" y="6315075"/>
          <p14:tracePt t="7085" x="1036638" y="6251575"/>
          <p14:tracePt t="7094" x="1012825" y="6203950"/>
          <p14:tracePt t="7102" x="989013" y="6156325"/>
          <p14:tracePt t="7110" x="989013" y="6116638"/>
          <p14:tracePt t="7118" x="989013" y="6061075"/>
          <p14:tracePt t="7126" x="989013" y="6005513"/>
          <p14:tracePt t="7134" x="996950" y="5924550"/>
          <p14:tracePt t="7142" x="1012825" y="5845175"/>
          <p14:tracePt t="7151" x="1036638" y="5749925"/>
          <p14:tracePt t="7158" x="1052513" y="5670550"/>
          <p14:tracePt t="7166" x="1084263" y="5565775"/>
          <p14:tracePt t="7174" x="1123950" y="5462588"/>
          <p14:tracePt t="7182" x="1163638" y="5375275"/>
          <p14:tracePt t="7190" x="1211263" y="5294313"/>
          <p14:tracePt t="7198" x="1268413" y="5207000"/>
          <p14:tracePt t="7207" x="1316038" y="5143500"/>
          <p14:tracePt t="7213" x="1419225" y="5032375"/>
          <p14:tracePt t="7222" x="1538288" y="4919663"/>
          <p14:tracePt t="7230" x="1714500" y="4776788"/>
          <p14:tracePt t="7238" x="1873250" y="4657725"/>
          <p14:tracePt t="7247" x="2065338" y="4545013"/>
          <p14:tracePt t="7254" x="2232025" y="4457700"/>
          <p14:tracePt t="7262" x="2392363" y="4394200"/>
          <p14:tracePt t="7269" x="2519363" y="4354513"/>
          <p14:tracePt t="7278" x="2640013" y="4298950"/>
          <p14:tracePt t="7286" x="2774950" y="4249738"/>
          <p14:tracePt t="7294" x="2862263" y="4225925"/>
          <p14:tracePt t="7302" x="2967038" y="4194175"/>
          <p14:tracePt t="7310" x="3038475" y="4194175"/>
          <p14:tracePt t="7317" x="3109913" y="4178300"/>
          <p14:tracePt t="7324" x="3181350" y="4178300"/>
          <p14:tracePt t="7333" x="3236913" y="4194175"/>
          <p14:tracePt t="7341" x="3308350" y="4217988"/>
          <p14:tracePt t="7350" x="3349625" y="4241800"/>
          <p14:tracePt t="7358" x="3397250" y="4273550"/>
          <p14:tracePt t="7366" x="3444875" y="4306888"/>
          <p14:tracePt t="7379" x="3460750" y="4330700"/>
          <p14:tracePt t="7385" x="3492500" y="4354513"/>
          <p14:tracePt t="7393" x="3500438" y="4362450"/>
          <p14:tracePt t="7399" x="3508375" y="4370388"/>
          <p14:tracePt t="7414" x="3508375" y="4378325"/>
          <p14:tracePt t="8039" x="3516313" y="4378325"/>
          <p14:tracePt t="8063" x="3524250" y="4378325"/>
          <p14:tracePt t="8086" x="3532188" y="4378325"/>
          <p14:tracePt t="8094" x="3548063" y="4378325"/>
          <p14:tracePt t="8102" x="3556000" y="4386263"/>
          <p14:tracePt t="8110" x="3571875" y="4386263"/>
          <p14:tracePt t="8118" x="3587750" y="4394200"/>
          <p14:tracePt t="8126" x="3611563" y="4394200"/>
          <p14:tracePt t="8134" x="3635375" y="4394200"/>
          <p14:tracePt t="8142" x="3643313" y="4394200"/>
          <p14:tracePt t="8149" x="3660775" y="4402138"/>
          <p14:tracePt t="8158" x="3684588" y="4402138"/>
          <p14:tracePt t="8165" x="3700463" y="4402138"/>
          <p14:tracePt t="8174" x="3716338" y="4402138"/>
          <p14:tracePt t="8181" x="3748088" y="4402138"/>
          <p14:tracePt t="8191" x="3771900" y="4402138"/>
          <p14:tracePt t="8198" x="3803650" y="4402138"/>
          <p14:tracePt t="8207" x="3859213" y="4402138"/>
          <p14:tracePt t="8214" x="3914775" y="4394200"/>
          <p14:tracePt t="8222" x="4002088" y="4386263"/>
          <p14:tracePt t="8230" x="4090988" y="4378325"/>
          <p14:tracePt t="8239" x="4186238" y="4370388"/>
          <p14:tracePt t="8246" x="4321175" y="4346575"/>
          <p14:tracePt t="8254" x="4473575" y="4306888"/>
          <p14:tracePt t="8270" x="4856163" y="4210050"/>
          <p14:tracePt t="8278" x="5581650" y="4075113"/>
          <p14:tracePt t="8286" x="5876925" y="4019550"/>
          <p14:tracePt t="8294" x="6299200" y="3938588"/>
          <p14:tracePt t="8302" x="6729413" y="3843338"/>
          <p14:tracePt t="8310" x="7104063" y="3779838"/>
          <p14:tracePt t="8319" x="7535863" y="3684588"/>
          <p14:tracePt t="8326" x="8005763" y="3587750"/>
          <p14:tracePt t="8334" x="8324850" y="3532188"/>
          <p14:tracePt t="8342" x="8659813" y="3460750"/>
          <p14:tracePt t="8350" x="8986838" y="3373438"/>
          <p14:tracePt t="8359" x="9282113" y="3309938"/>
          <p14:tracePt t="8366" x="9536113" y="3244850"/>
          <p14:tracePt t="8375" x="9879013" y="3189288"/>
          <p14:tracePt t="8382" x="10094913" y="3133725"/>
          <p14:tracePt t="8390" x="10390188" y="3078163"/>
          <p14:tracePt t="8398" x="10685463" y="3022600"/>
          <p14:tracePt t="8405" x="11044238" y="2967038"/>
          <p14:tracePt t="8414" x="11379200" y="2901950"/>
          <p14:tracePt t="8422" x="11698288" y="2862263"/>
          <p14:tracePt t="8430" x="11936413" y="283845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玄　関</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6792418" y="1646140"/>
            <a:ext cx="5352254" cy="1754326"/>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玄関での転倒原因は、つまずく、すべる、バランスを崩す、踏み外す！</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6815839" y="3747797"/>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6991092" y="4230217"/>
            <a:ext cx="4954906" cy="2308324"/>
          </a:xfrm>
          <a:prstGeom prst="rect">
            <a:avLst/>
          </a:prstGeom>
          <a:noFill/>
        </p:spPr>
        <p:txBody>
          <a:bodyPr wrap="square" rtlCol="0">
            <a:spAutoFit/>
          </a:bodyPr>
          <a:lstStyle/>
          <a:p>
            <a:r>
              <a:rPr lang="ja-JP" altLang="en-US" sz="2400" b="1" dirty="0"/>
              <a:t>・</a:t>
            </a:r>
            <a:r>
              <a:rPr lang="ja-JP" altLang="en-US" sz="2400" b="1" dirty="0">
                <a:solidFill>
                  <a:schemeClr val="bg1">
                    <a:lumMod val="65000"/>
                  </a:schemeClr>
                </a:solidFill>
              </a:rPr>
              <a:t>手すりの設置</a:t>
            </a:r>
          </a:p>
          <a:p>
            <a:r>
              <a:rPr lang="ja-JP" altLang="en-US" sz="2400" b="1" dirty="0"/>
              <a:t>・</a:t>
            </a:r>
            <a:r>
              <a:rPr lang="ja-JP" altLang="en-US" sz="2400" b="1" dirty="0">
                <a:solidFill>
                  <a:schemeClr val="bg1">
                    <a:lumMod val="65000"/>
                  </a:schemeClr>
                </a:solidFill>
              </a:rPr>
              <a:t>玄関ベンチ</a:t>
            </a:r>
            <a:endParaRPr lang="en-US" altLang="ja-JP" sz="2400" b="1" dirty="0">
              <a:solidFill>
                <a:schemeClr val="bg1">
                  <a:lumMod val="65000"/>
                </a:schemeClr>
              </a:solidFill>
            </a:endParaRPr>
          </a:p>
          <a:p>
            <a:pPr marL="352425" indent="-352425"/>
            <a:r>
              <a:rPr lang="ja-JP" altLang="en-US" sz="2400" b="1" dirty="0"/>
              <a:t>・</a:t>
            </a:r>
            <a:r>
              <a:rPr lang="ja-JP" altLang="en-US" sz="2400" b="1" dirty="0">
                <a:solidFill>
                  <a:srgbClr val="FF0000"/>
                </a:solidFill>
              </a:rPr>
              <a:t>玄関マットを敷く場合は、滑ったり、つまずいたりしないように、専用のテープで固定しましょう。</a:t>
            </a:r>
          </a:p>
        </p:txBody>
      </p:sp>
      <p:pic>
        <p:nvPicPr>
          <p:cNvPr id="14" name="コンテンツ プレースホルダー 9" descr="屋内, 座る, テーブル, 小さい が含まれている画像&#10;&#10;自動的に生成された説明">
            <a:extLst>
              <a:ext uri="{FF2B5EF4-FFF2-40B4-BE49-F238E27FC236}">
                <a16:creationId xmlns:a16="http://schemas.microsoft.com/office/drawing/2014/main" id="{4BAB6087-6975-41FF-A9B5-97E88F1FAA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28" y="1700808"/>
            <a:ext cx="6745090" cy="5058818"/>
          </a:xfrm>
          <a:prstGeom prst="rect">
            <a:avLst/>
          </a:prstGeom>
        </p:spPr>
      </p:pic>
      <p:cxnSp>
        <p:nvCxnSpPr>
          <p:cNvPr id="6" name="直線矢印コネクタ 5">
            <a:extLst>
              <a:ext uri="{FF2B5EF4-FFF2-40B4-BE49-F238E27FC236}">
                <a16:creationId xmlns:a16="http://schemas.microsoft.com/office/drawing/2014/main" id="{0939EC7E-6DEF-48B0-8097-95DA4EDAA546}"/>
              </a:ext>
            </a:extLst>
          </p:cNvPr>
          <p:cNvCxnSpPr/>
          <p:nvPr/>
        </p:nvCxnSpPr>
        <p:spPr>
          <a:xfrm>
            <a:off x="1415480" y="4653136"/>
            <a:ext cx="288032" cy="72008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オーディオ 10">
            <a:hlinkClick r:id="" action="ppaction://media"/>
            <a:extLst>
              <a:ext uri="{FF2B5EF4-FFF2-40B4-BE49-F238E27FC236}">
                <a16:creationId xmlns:a16="http://schemas.microsoft.com/office/drawing/2014/main" id="{572858A4-CBFF-48DE-B950-D5A2C5D561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39257909"/>
      </p:ext>
    </p:extLst>
  </p:cSld>
  <p:clrMapOvr>
    <a:masterClrMapping/>
  </p:clrMapOvr>
  <mc:AlternateContent xmlns:mc="http://schemas.openxmlformats.org/markup-compatibility/2006">
    <mc:Choice xmlns:p14="http://schemas.microsoft.com/office/powerpoint/2010/main" Requires="p14">
      <p:transition spd="slow" p14:dur="2000" advTm="12641"/>
    </mc:Choice>
    <mc:Fallback>
      <p:transition spd="slow" advTm="1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浴　室</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6888088" y="2001931"/>
            <a:ext cx="4954906" cy="646331"/>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濡れてすべりやすい！</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6888088" y="3231701"/>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6393317" y="4041949"/>
            <a:ext cx="5664041" cy="2246769"/>
          </a:xfrm>
          <a:prstGeom prst="rect">
            <a:avLst/>
          </a:prstGeom>
          <a:noFill/>
        </p:spPr>
        <p:txBody>
          <a:bodyPr wrap="square" rtlCol="0">
            <a:spAutoFit/>
          </a:bodyPr>
          <a:lstStyle/>
          <a:p>
            <a:pPr marL="273050" indent="-273050"/>
            <a:r>
              <a:rPr lang="ja-JP" altLang="en-US" sz="2800" b="1" dirty="0"/>
              <a:t>・浴槽の底や浴室の床に滑り止めマット</a:t>
            </a:r>
            <a:endParaRPr lang="en-US" altLang="ja-JP" sz="2800" b="1" dirty="0"/>
          </a:p>
          <a:p>
            <a:pPr marL="273050" indent="-273050"/>
            <a:r>
              <a:rPr lang="ja-JP" altLang="en-US" sz="2800" b="1" dirty="0"/>
              <a:t>・シャワーチェアの利用</a:t>
            </a:r>
            <a:endParaRPr lang="en-US" altLang="ja-JP" sz="2800" b="1" dirty="0"/>
          </a:p>
          <a:p>
            <a:pPr marL="273050" indent="-273050"/>
            <a:r>
              <a:rPr lang="ja-JP" altLang="en-US" sz="2800" b="1" dirty="0"/>
              <a:t>・埋めこみ式で低めの浴槽は出入りが楽になります。</a:t>
            </a:r>
          </a:p>
        </p:txBody>
      </p:sp>
      <p:pic>
        <p:nvPicPr>
          <p:cNvPr id="10" name="図 9">
            <a:extLst>
              <a:ext uri="{FF2B5EF4-FFF2-40B4-BE49-F238E27FC236}">
                <a16:creationId xmlns:a16="http://schemas.microsoft.com/office/drawing/2014/main" id="{C904E44D-FA3D-4917-B0E8-D64AEB631E65}"/>
              </a:ext>
            </a:extLst>
          </p:cNvPr>
          <p:cNvPicPr>
            <a:picLocks noChangeAspect="1"/>
          </p:cNvPicPr>
          <p:nvPr/>
        </p:nvPicPr>
        <p:blipFill>
          <a:blip r:embed="rId7"/>
          <a:stretch>
            <a:fillRect/>
          </a:stretch>
        </p:blipFill>
        <p:spPr>
          <a:xfrm>
            <a:off x="731621" y="1547219"/>
            <a:ext cx="5663952" cy="5219720"/>
          </a:xfrm>
          <a:prstGeom prst="rect">
            <a:avLst/>
          </a:prstGeom>
        </p:spPr>
      </p:pic>
      <p:pic>
        <p:nvPicPr>
          <p:cNvPr id="14" name="オーディオ 13">
            <a:hlinkClick r:id="" action="ppaction://media"/>
            <a:extLst>
              <a:ext uri="{FF2B5EF4-FFF2-40B4-BE49-F238E27FC236}">
                <a16:creationId xmlns:a16="http://schemas.microsoft.com/office/drawing/2014/main" id="{F572EFB5-9CA7-47E0-AF70-72C70F7AF2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44637943"/>
      </p:ext>
    </p:extLst>
  </p:cSld>
  <p:clrMapOvr>
    <a:masterClrMapping/>
  </p:clrMapOvr>
  <mc:AlternateContent xmlns:mc="http://schemas.openxmlformats.org/markup-compatibility/2006">
    <mc:Choice xmlns:p14="http://schemas.microsoft.com/office/powerpoint/2010/main" Requires="p14">
      <p:transition spd="slow" p14:dur="2000" advTm="22301"/>
    </mc:Choice>
    <mc:Fallback>
      <p:transition spd="slow" advTm="22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浴　室</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6888088" y="2001931"/>
            <a:ext cx="4954906" cy="646331"/>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濡れてすべりやすい！</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6888088" y="3231701"/>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6393317" y="4041949"/>
            <a:ext cx="5664041" cy="2246769"/>
          </a:xfrm>
          <a:prstGeom prst="rect">
            <a:avLst/>
          </a:prstGeom>
          <a:noFill/>
        </p:spPr>
        <p:txBody>
          <a:bodyPr wrap="square" rtlCol="0">
            <a:spAutoFit/>
          </a:bodyPr>
          <a:lstStyle/>
          <a:p>
            <a:pPr marL="273050" indent="-273050"/>
            <a:r>
              <a:rPr lang="ja-JP" altLang="en-US" sz="2800" b="1" dirty="0"/>
              <a:t>・</a:t>
            </a:r>
            <a:r>
              <a:rPr lang="ja-JP" altLang="en-US" sz="2800" b="1" dirty="0">
                <a:solidFill>
                  <a:srgbClr val="FF0000"/>
                </a:solidFill>
              </a:rPr>
              <a:t>浴槽の底や浴室の床に滑り止めマット</a:t>
            </a:r>
            <a:endParaRPr lang="en-US" altLang="ja-JP" sz="2800" b="1" dirty="0">
              <a:solidFill>
                <a:srgbClr val="FF0000"/>
              </a:solidFill>
            </a:endParaRPr>
          </a:p>
          <a:p>
            <a:pPr marL="273050" indent="-273050"/>
            <a:r>
              <a:rPr lang="ja-JP" altLang="en-US" sz="2800" b="1" dirty="0"/>
              <a:t>・シャワーチェアの利用</a:t>
            </a:r>
            <a:endParaRPr lang="en-US" altLang="ja-JP" sz="2800" b="1" dirty="0"/>
          </a:p>
          <a:p>
            <a:pPr marL="273050" indent="-273050"/>
            <a:r>
              <a:rPr lang="ja-JP" altLang="en-US" sz="2800" b="1" dirty="0"/>
              <a:t>・埋めこみ式で低めの浴槽は出入りが楽になります。</a:t>
            </a:r>
          </a:p>
        </p:txBody>
      </p:sp>
      <p:pic>
        <p:nvPicPr>
          <p:cNvPr id="16" name="図 15" descr="線画 が含まれている画像&#10;&#10;自動的に生成された説明">
            <a:extLst>
              <a:ext uri="{FF2B5EF4-FFF2-40B4-BE49-F238E27FC236}">
                <a16:creationId xmlns:a16="http://schemas.microsoft.com/office/drawing/2014/main" id="{5CFE986D-0D56-49CB-8432-631D386CC8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175" y="1790987"/>
            <a:ext cx="4176465" cy="4497731"/>
          </a:xfrm>
          <a:prstGeom prst="rect">
            <a:avLst/>
          </a:prstGeom>
        </p:spPr>
      </p:pic>
      <p:cxnSp>
        <p:nvCxnSpPr>
          <p:cNvPr id="18" name="直線矢印コネクタ 17">
            <a:extLst>
              <a:ext uri="{FF2B5EF4-FFF2-40B4-BE49-F238E27FC236}">
                <a16:creationId xmlns:a16="http://schemas.microsoft.com/office/drawing/2014/main" id="{342C283A-260E-49E9-96DA-79FB2761CA61}"/>
              </a:ext>
            </a:extLst>
          </p:cNvPr>
          <p:cNvCxnSpPr>
            <a:cxnSpLocks/>
          </p:cNvCxnSpPr>
          <p:nvPr/>
        </p:nvCxnSpPr>
        <p:spPr>
          <a:xfrm flipH="1">
            <a:off x="4007768" y="4653136"/>
            <a:ext cx="864096" cy="512198"/>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オーディオ 19">
            <a:hlinkClick r:id="" action="ppaction://media"/>
            <a:extLst>
              <a:ext uri="{FF2B5EF4-FFF2-40B4-BE49-F238E27FC236}">
                <a16:creationId xmlns:a16="http://schemas.microsoft.com/office/drawing/2014/main" id="{76E227B8-94D3-4727-A4A4-56EF099E2F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1310507"/>
      </p:ext>
    </p:extLst>
  </p:cSld>
  <p:clrMapOvr>
    <a:masterClrMapping/>
  </p:clrMapOvr>
  <mc:AlternateContent xmlns:mc="http://schemas.openxmlformats.org/markup-compatibility/2006">
    <mc:Choice xmlns:p14="http://schemas.microsoft.com/office/powerpoint/2010/main" Requires="p14">
      <p:transition spd="slow" p14:dur="2000" advTm="24669"/>
    </mc:Choice>
    <mc:Fallback>
      <p:transition spd="slow" advTm="2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線画 が含まれている画像&#10;&#10;自動的に生成された説明">
            <a:extLst>
              <a:ext uri="{FF2B5EF4-FFF2-40B4-BE49-F238E27FC236}">
                <a16:creationId xmlns:a16="http://schemas.microsoft.com/office/drawing/2014/main" id="{F8283976-0A73-4FD8-B98A-783C62DCB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76" y="1793954"/>
            <a:ext cx="4218823" cy="4543346"/>
          </a:xfrm>
          <a:prstGeom prst="rect">
            <a:avLst/>
          </a:prstGeom>
        </p:spPr>
      </p:pic>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浴　室</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6888088" y="2001931"/>
            <a:ext cx="4954906" cy="646331"/>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濡れてすべりやすい！</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6888088" y="3231701"/>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6393317" y="4041949"/>
            <a:ext cx="5664041" cy="2246769"/>
          </a:xfrm>
          <a:prstGeom prst="rect">
            <a:avLst/>
          </a:prstGeom>
          <a:noFill/>
        </p:spPr>
        <p:txBody>
          <a:bodyPr wrap="square" rtlCol="0">
            <a:spAutoFit/>
          </a:bodyPr>
          <a:lstStyle/>
          <a:p>
            <a:pPr marL="273050" indent="-273050"/>
            <a:r>
              <a:rPr lang="ja-JP" altLang="en-US" sz="2800" b="1" dirty="0">
                <a:solidFill>
                  <a:schemeClr val="bg1">
                    <a:lumMod val="65000"/>
                  </a:schemeClr>
                </a:solidFill>
              </a:rPr>
              <a:t>・浴槽の底や浴室の床に滑り止めマット</a:t>
            </a:r>
            <a:endParaRPr lang="en-US" altLang="ja-JP" sz="2800" b="1" dirty="0">
              <a:solidFill>
                <a:schemeClr val="bg1">
                  <a:lumMod val="65000"/>
                </a:schemeClr>
              </a:solidFill>
            </a:endParaRPr>
          </a:p>
          <a:p>
            <a:pPr marL="273050" indent="-273050"/>
            <a:r>
              <a:rPr lang="ja-JP" altLang="en-US" sz="2800" b="1" dirty="0"/>
              <a:t>・</a:t>
            </a:r>
            <a:r>
              <a:rPr lang="ja-JP" altLang="en-US" sz="2800" b="1" dirty="0">
                <a:solidFill>
                  <a:srgbClr val="FF0000"/>
                </a:solidFill>
              </a:rPr>
              <a:t>シャワーチェアの利用</a:t>
            </a:r>
            <a:endParaRPr lang="en-US" altLang="ja-JP" sz="2800" b="1" dirty="0">
              <a:solidFill>
                <a:srgbClr val="FF0000"/>
              </a:solidFill>
            </a:endParaRPr>
          </a:p>
          <a:p>
            <a:pPr marL="273050" indent="-273050"/>
            <a:r>
              <a:rPr lang="ja-JP" altLang="en-US" sz="2800" b="1" dirty="0"/>
              <a:t>・埋めこみ式で低めの浴槽は出入りが楽になります。</a:t>
            </a:r>
          </a:p>
        </p:txBody>
      </p:sp>
      <p:cxnSp>
        <p:nvCxnSpPr>
          <p:cNvPr id="22" name="直線矢印コネクタ 21">
            <a:extLst>
              <a:ext uri="{FF2B5EF4-FFF2-40B4-BE49-F238E27FC236}">
                <a16:creationId xmlns:a16="http://schemas.microsoft.com/office/drawing/2014/main" id="{32FEE0E6-6E8A-40AB-9AFA-EBB3FF9F2D6D}"/>
              </a:ext>
            </a:extLst>
          </p:cNvPr>
          <p:cNvCxnSpPr>
            <a:cxnSpLocks/>
          </p:cNvCxnSpPr>
          <p:nvPr/>
        </p:nvCxnSpPr>
        <p:spPr>
          <a:xfrm flipH="1">
            <a:off x="4439817" y="3370200"/>
            <a:ext cx="864096" cy="512198"/>
          </a:xfrm>
          <a:prstGeom prst="straightConnector1">
            <a:avLst/>
          </a:prstGeom>
          <a:ln w="698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3" name="オーディオ 22">
            <a:hlinkClick r:id="" action="ppaction://media"/>
            <a:extLst>
              <a:ext uri="{FF2B5EF4-FFF2-40B4-BE49-F238E27FC236}">
                <a16:creationId xmlns:a16="http://schemas.microsoft.com/office/drawing/2014/main" id="{938C9710-0DA9-4C2B-8E3C-60EF14DAA2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25337431"/>
      </p:ext>
    </p:extLst>
  </p:cSld>
  <p:clrMapOvr>
    <a:masterClrMapping/>
  </p:clrMapOvr>
  <mc:AlternateContent xmlns:mc="http://schemas.openxmlformats.org/markup-compatibility/2006">
    <mc:Choice xmlns:p14="http://schemas.microsoft.com/office/powerpoint/2010/main" Requires="p14">
      <p:transition spd="slow" p14:dur="2000" advTm="19143"/>
    </mc:Choice>
    <mc:Fallback>
      <p:transition spd="slow" advTm="19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浴　室</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6888088" y="2001931"/>
            <a:ext cx="4954906" cy="646331"/>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濡れてすべりやすい！</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6888088" y="3231701"/>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6393317" y="4041949"/>
            <a:ext cx="5664041" cy="2246769"/>
          </a:xfrm>
          <a:prstGeom prst="rect">
            <a:avLst/>
          </a:prstGeom>
          <a:noFill/>
        </p:spPr>
        <p:txBody>
          <a:bodyPr wrap="square" rtlCol="0">
            <a:spAutoFit/>
          </a:bodyPr>
          <a:lstStyle/>
          <a:p>
            <a:pPr marL="273050" indent="-273050"/>
            <a:r>
              <a:rPr lang="ja-JP" altLang="en-US" sz="2800" b="1" dirty="0">
                <a:solidFill>
                  <a:schemeClr val="bg1">
                    <a:lumMod val="65000"/>
                  </a:schemeClr>
                </a:solidFill>
              </a:rPr>
              <a:t>・浴槽の底や浴室の床に滑り止めマット</a:t>
            </a:r>
            <a:endParaRPr lang="en-US" altLang="ja-JP" sz="2800" b="1" dirty="0">
              <a:solidFill>
                <a:schemeClr val="bg1">
                  <a:lumMod val="65000"/>
                </a:schemeClr>
              </a:solidFill>
            </a:endParaRPr>
          </a:p>
          <a:p>
            <a:pPr marL="273050" indent="-273050"/>
            <a:r>
              <a:rPr lang="ja-JP" altLang="en-US" sz="2800" b="1" dirty="0"/>
              <a:t>・</a:t>
            </a:r>
            <a:r>
              <a:rPr lang="ja-JP" altLang="en-US" sz="2800" b="1" dirty="0">
                <a:solidFill>
                  <a:schemeClr val="bg1">
                    <a:lumMod val="65000"/>
                  </a:schemeClr>
                </a:solidFill>
              </a:rPr>
              <a:t>シャワーチェアの利用</a:t>
            </a:r>
            <a:endParaRPr lang="en-US" altLang="ja-JP" sz="2800" b="1" dirty="0">
              <a:solidFill>
                <a:schemeClr val="bg1">
                  <a:lumMod val="65000"/>
                </a:schemeClr>
              </a:solidFill>
            </a:endParaRPr>
          </a:p>
          <a:p>
            <a:pPr marL="273050" indent="-273050"/>
            <a:r>
              <a:rPr lang="ja-JP" altLang="en-US" sz="2800" b="1" dirty="0"/>
              <a:t>・</a:t>
            </a:r>
            <a:r>
              <a:rPr lang="ja-JP" altLang="en-US" sz="2800" b="1" dirty="0">
                <a:solidFill>
                  <a:srgbClr val="FF0000"/>
                </a:solidFill>
              </a:rPr>
              <a:t>埋めこみ式で低めの浴槽は出入りが楽になります。</a:t>
            </a:r>
          </a:p>
        </p:txBody>
      </p:sp>
      <p:pic>
        <p:nvPicPr>
          <p:cNvPr id="10" name="図 9">
            <a:extLst>
              <a:ext uri="{FF2B5EF4-FFF2-40B4-BE49-F238E27FC236}">
                <a16:creationId xmlns:a16="http://schemas.microsoft.com/office/drawing/2014/main" id="{C904E44D-FA3D-4917-B0E8-D64AEB631E65}"/>
              </a:ext>
            </a:extLst>
          </p:cNvPr>
          <p:cNvPicPr>
            <a:picLocks noChangeAspect="1"/>
          </p:cNvPicPr>
          <p:nvPr/>
        </p:nvPicPr>
        <p:blipFill>
          <a:blip r:embed="rId7"/>
          <a:stretch>
            <a:fillRect/>
          </a:stretch>
        </p:blipFill>
        <p:spPr>
          <a:xfrm>
            <a:off x="731621" y="1547219"/>
            <a:ext cx="5663952" cy="5219720"/>
          </a:xfrm>
          <a:prstGeom prst="rect">
            <a:avLst/>
          </a:prstGeom>
        </p:spPr>
      </p:pic>
      <p:pic>
        <p:nvPicPr>
          <p:cNvPr id="17" name="図 16" descr="ダイアグラム&#10;&#10;中程度の精度で自動的に生成された説明">
            <a:extLst>
              <a:ext uri="{FF2B5EF4-FFF2-40B4-BE49-F238E27FC236}">
                <a16:creationId xmlns:a16="http://schemas.microsoft.com/office/drawing/2014/main" id="{D21F72C6-427C-481E-B5D2-FAA74BD6F2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376" y="2388980"/>
            <a:ext cx="4954122" cy="2246768"/>
          </a:xfrm>
          <a:prstGeom prst="rect">
            <a:avLst/>
          </a:prstGeom>
        </p:spPr>
      </p:pic>
      <p:pic>
        <p:nvPicPr>
          <p:cNvPr id="6" name="オーディオ 5">
            <a:hlinkClick r:id="" action="ppaction://media"/>
            <a:extLst>
              <a:ext uri="{FF2B5EF4-FFF2-40B4-BE49-F238E27FC236}">
                <a16:creationId xmlns:a16="http://schemas.microsoft.com/office/drawing/2014/main" id="{AC7363B5-C049-4E54-AD80-01307864BE4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43589532"/>
      </p:ext>
    </p:extLst>
  </p:cSld>
  <p:clrMapOvr>
    <a:masterClrMapping/>
  </p:clrMapOvr>
  <mc:AlternateContent xmlns:mc="http://schemas.openxmlformats.org/markup-compatibility/2006">
    <mc:Choice xmlns:p14="http://schemas.microsoft.com/office/powerpoint/2010/main" Requires="p14">
      <p:transition spd="slow" p14:dur="2000" advTm="13082"/>
    </mc:Choice>
    <mc:Fallback>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79F9849D-58A8-49D6-9BD1-3ADE6B3E3F20}"/>
              </a:ext>
            </a:extLst>
          </p:cNvPr>
          <p:cNvPicPr>
            <a:picLocks noChangeAspect="1"/>
          </p:cNvPicPr>
          <p:nvPr/>
        </p:nvPicPr>
        <p:blipFill>
          <a:blip r:embed="rId5"/>
          <a:stretch>
            <a:fillRect/>
          </a:stretch>
        </p:blipFill>
        <p:spPr>
          <a:xfrm>
            <a:off x="335360" y="1735963"/>
            <a:ext cx="6883805" cy="4576700"/>
          </a:xfrm>
          <a:prstGeom prst="rect">
            <a:avLst/>
          </a:prstGeom>
        </p:spPr>
      </p:pic>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安全な暮らしのために</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2" name="四角形: 角を丸くする 11">
            <a:extLst>
              <a:ext uri="{FF2B5EF4-FFF2-40B4-BE49-F238E27FC236}">
                <a16:creationId xmlns:a16="http://schemas.microsoft.com/office/drawing/2014/main" id="{7554CBDF-0196-49BC-9E40-8F5D37E57EFD}"/>
              </a:ext>
            </a:extLst>
          </p:cNvPr>
          <p:cNvSpPr/>
          <p:nvPr/>
        </p:nvSpPr>
        <p:spPr>
          <a:xfrm>
            <a:off x="6960096" y="2025143"/>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3" name="テキスト ボックス 2">
            <a:extLst>
              <a:ext uri="{FF2B5EF4-FFF2-40B4-BE49-F238E27FC236}">
                <a16:creationId xmlns:a16="http://schemas.microsoft.com/office/drawing/2014/main" id="{EF2E8293-C872-4A65-9E08-D896C99FC8A0}"/>
              </a:ext>
            </a:extLst>
          </p:cNvPr>
          <p:cNvSpPr txBox="1"/>
          <p:nvPr/>
        </p:nvSpPr>
        <p:spPr>
          <a:xfrm>
            <a:off x="7219165" y="2900928"/>
            <a:ext cx="4637475" cy="2246769"/>
          </a:xfrm>
          <a:prstGeom prst="rect">
            <a:avLst/>
          </a:prstGeom>
          <a:noFill/>
        </p:spPr>
        <p:txBody>
          <a:bodyPr wrap="square" rtlCol="0">
            <a:spAutoFit/>
          </a:bodyPr>
          <a:lstStyle/>
          <a:p>
            <a:pPr marL="449263" indent="-449263"/>
            <a:r>
              <a:rPr lang="ja-JP" altLang="en-US" sz="2800" b="0" i="0" u="none" strike="noStrike" baseline="0" dirty="0">
                <a:solidFill>
                  <a:srgbClr val="000000"/>
                </a:solidFill>
                <a:latin typeface="メイリオ" panose="020B0604030504040204" pitchFamily="50" charset="-128"/>
                <a:ea typeface="メイリオ" panose="020B0604030504040204" pitchFamily="50" charset="-128"/>
              </a:rPr>
              <a:t>・家庭内の転倒は介護状態になる危険性が高い。</a:t>
            </a:r>
            <a:endParaRPr lang="en-US" altLang="ja-JP" sz="2800" dirty="0">
              <a:solidFill>
                <a:srgbClr val="000000"/>
              </a:solidFill>
              <a:latin typeface="メイリオ" panose="020B0604030504040204" pitchFamily="50" charset="-128"/>
              <a:ea typeface="メイリオ" panose="020B0604030504040204" pitchFamily="50" charset="-128"/>
            </a:endParaRPr>
          </a:p>
          <a:p>
            <a:pPr marL="449263" indent="-449263"/>
            <a:endParaRPr lang="en-US" altLang="ja-JP" sz="2800" b="0" i="0" u="none" strike="noStrike" baseline="0" dirty="0">
              <a:solidFill>
                <a:srgbClr val="000000"/>
              </a:solidFill>
              <a:latin typeface="メイリオ" panose="020B0604030504040204" pitchFamily="50" charset="-128"/>
              <a:ea typeface="メイリオ" panose="020B0604030504040204" pitchFamily="50" charset="-128"/>
            </a:endParaRPr>
          </a:p>
          <a:p>
            <a:pPr marL="449263" indent="-449263"/>
            <a:r>
              <a:rPr lang="ja-JP" altLang="en-US" sz="2800" b="0" i="0" u="none" strike="noStrike" baseline="0" dirty="0">
                <a:solidFill>
                  <a:srgbClr val="000000"/>
                </a:solidFill>
                <a:latin typeface="メイリオ" panose="020B0604030504040204" pitchFamily="50" charset="-128"/>
                <a:ea typeface="メイリオ" panose="020B0604030504040204" pitchFamily="50" charset="-128"/>
              </a:rPr>
              <a:t>・室内の安全対策で予防できます。</a:t>
            </a:r>
            <a:endParaRPr kumimoji="1" lang="ja-JP" altLang="en-US" sz="2800" dirty="0">
              <a:latin typeface="メイリオ" panose="020B0604030504040204" pitchFamily="50" charset="-128"/>
              <a:ea typeface="メイリオ" panose="020B0604030504040204" pitchFamily="50" charset="-128"/>
            </a:endParaRPr>
          </a:p>
        </p:txBody>
      </p:sp>
      <p:pic>
        <p:nvPicPr>
          <p:cNvPr id="14" name="オーディオ 13">
            <a:hlinkClick r:id="" action="ppaction://media"/>
            <a:extLst>
              <a:ext uri="{FF2B5EF4-FFF2-40B4-BE49-F238E27FC236}">
                <a16:creationId xmlns:a16="http://schemas.microsoft.com/office/drawing/2014/main" id="{460C2B7C-AA95-4A4B-AEAC-74ADF57C58E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6129142"/>
      </p:ext>
    </p:extLst>
  </p:cSld>
  <p:clrMapOvr>
    <a:masterClrMapping/>
  </p:clrMapOvr>
  <mc:AlternateContent xmlns:mc="http://schemas.openxmlformats.org/markup-compatibility/2006">
    <mc:Choice xmlns:p14="http://schemas.microsoft.com/office/powerpoint/2010/main" Requires="p14">
      <p:transition spd="slow" p14:dur="2000" advTm="45968"/>
    </mc:Choice>
    <mc:Fallback>
      <p:transition spd="slow" advTm="45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転倒予防の重要性</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8333C82B-3128-4540-A32F-1706FD676E84}"/>
              </a:ext>
            </a:extLst>
          </p:cNvPr>
          <p:cNvSpPr/>
          <p:nvPr/>
        </p:nvSpPr>
        <p:spPr>
          <a:xfrm>
            <a:off x="6867873" y="1666432"/>
            <a:ext cx="5191665" cy="4847481"/>
          </a:xfrm>
          <a:prstGeom prst="rect">
            <a:avLst/>
          </a:prstGeom>
        </p:spPr>
        <p:txBody>
          <a:bodyPr wrap="square">
            <a:spAutoFit/>
          </a:bodyPr>
          <a:lstStyle/>
          <a:p>
            <a:pPr>
              <a:lnSpc>
                <a:spcPct val="150000"/>
              </a:lnSpc>
            </a:pPr>
            <a:r>
              <a:rPr lang="ja-JP" altLang="en-US" sz="3200" dirty="0">
                <a:solidFill>
                  <a:srgbClr val="000000"/>
                </a:solidFill>
                <a:latin typeface="メイリオ" panose="020B0604030504040204" pitchFamily="50" charset="-128"/>
                <a:ea typeface="メイリオ" panose="020B0604030504040204" pitchFamily="50" charset="-128"/>
              </a:rPr>
              <a:t>転倒・転落は高齢者の不慮の事故による死亡で</a:t>
            </a:r>
            <a:r>
              <a:rPr lang="en-US" altLang="ja-JP" sz="3200" dirty="0">
                <a:solidFill>
                  <a:srgbClr val="000000"/>
                </a:solidFill>
                <a:latin typeface="メイリオ" panose="020B0604030504040204" pitchFamily="50" charset="-128"/>
                <a:ea typeface="メイリオ" panose="020B0604030504040204" pitchFamily="50" charset="-128"/>
              </a:rPr>
              <a:t>2</a:t>
            </a:r>
            <a:r>
              <a:rPr lang="ja-JP" altLang="en-US" sz="3200" dirty="0">
                <a:solidFill>
                  <a:srgbClr val="000000"/>
                </a:solidFill>
                <a:latin typeface="メイリオ" panose="020B0604030504040204" pitchFamily="50" charset="-128"/>
                <a:ea typeface="メイリオ" panose="020B0604030504040204" pitchFamily="50" charset="-128"/>
              </a:rPr>
              <a:t>番目に多い</a:t>
            </a:r>
            <a:endParaRPr lang="en-US" altLang="ja-JP" sz="3200" dirty="0">
              <a:solidFill>
                <a:srgbClr val="000000"/>
              </a:solidFill>
              <a:latin typeface="メイリオ" panose="020B0604030504040204" pitchFamily="50" charset="-128"/>
              <a:ea typeface="メイリオ" panose="020B0604030504040204" pitchFamily="50" charset="-128"/>
            </a:endParaRPr>
          </a:p>
          <a:p>
            <a:pPr>
              <a:lnSpc>
                <a:spcPct val="150000"/>
              </a:lnSpc>
            </a:pPr>
            <a:endParaRPr lang="en-US" altLang="ja-JP" sz="3200" dirty="0">
              <a:solidFill>
                <a:srgbClr val="000000"/>
              </a:solidFill>
              <a:latin typeface="メイリオ" panose="020B0604030504040204" pitchFamily="50" charset="-128"/>
              <a:ea typeface="メイリオ" panose="020B0604030504040204" pitchFamily="50" charset="-128"/>
            </a:endParaRP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出展：消費者庁高齢者の事故の状況について－「人口動態調査」調査票情報及び「救急搬送データ」分析</a:t>
            </a:r>
          </a:p>
        </p:txBody>
      </p:sp>
      <p:graphicFrame>
        <p:nvGraphicFramePr>
          <p:cNvPr id="10" name="コンテンツ プレースホルダー 14">
            <a:extLst>
              <a:ext uri="{FF2B5EF4-FFF2-40B4-BE49-F238E27FC236}">
                <a16:creationId xmlns:a16="http://schemas.microsoft.com/office/drawing/2014/main" id="{9FB8CA7D-E79F-49E5-AB4E-1956808260F8}"/>
              </a:ext>
            </a:extLst>
          </p:cNvPr>
          <p:cNvGraphicFramePr>
            <a:graphicFrameLocks/>
          </p:cNvGraphicFramePr>
          <p:nvPr>
            <p:extLst>
              <p:ext uri="{D42A27DB-BD31-4B8C-83A1-F6EECF244321}">
                <p14:modId xmlns:p14="http://schemas.microsoft.com/office/powerpoint/2010/main" val="4220001807"/>
              </p:ext>
            </p:extLst>
          </p:nvPr>
        </p:nvGraphicFramePr>
        <p:xfrm>
          <a:off x="-13549" y="1497874"/>
          <a:ext cx="6901638" cy="5360125"/>
        </p:xfrm>
        <a:graphic>
          <a:graphicData uri="http://schemas.openxmlformats.org/drawingml/2006/chart">
            <c:chart xmlns:c="http://schemas.openxmlformats.org/drawingml/2006/chart" xmlns:r="http://schemas.openxmlformats.org/officeDocument/2006/relationships" r:id="rId7"/>
          </a:graphicData>
        </a:graphic>
      </p:graphicFrame>
      <p:pic>
        <p:nvPicPr>
          <p:cNvPr id="12" name="オーディオ 11">
            <a:hlinkClick r:id="" action="ppaction://media"/>
            <a:extLst>
              <a:ext uri="{FF2B5EF4-FFF2-40B4-BE49-F238E27FC236}">
                <a16:creationId xmlns:a16="http://schemas.microsoft.com/office/drawing/2014/main" id="{9DFB555F-9F2D-4CB3-892E-00FA45A3A1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8915749"/>
      </p:ext>
    </p:extLst>
  </p:cSld>
  <p:clrMapOvr>
    <a:masterClrMapping/>
  </p:clrMapOvr>
  <mc:AlternateContent xmlns:mc="http://schemas.openxmlformats.org/markup-compatibility/2006">
    <mc:Choice xmlns:p14="http://schemas.microsoft.com/office/powerpoint/2010/main" Requires="p14">
      <p:transition spd="slow" p14:dur="2000" advTm="27503"/>
    </mc:Choice>
    <mc:Fallback>
      <p:transition spd="slow" advTm="27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5012" x="11004550" y="4019550"/>
          <p14:tracePt t="5020" x="10429875" y="4138613"/>
          <p14:tracePt t="5028" x="9767888" y="4273550"/>
          <p14:tracePt t="5036" x="9082088" y="4473575"/>
          <p14:tracePt t="5043" x="8540750" y="4641850"/>
          <p14:tracePt t="5051" x="8085138" y="4800600"/>
          <p14:tracePt t="5060" x="7710488" y="4927600"/>
          <p14:tracePt t="5068" x="7415213" y="5000625"/>
          <p14:tracePt t="5076" x="7161213" y="5056188"/>
          <p14:tracePt t="5085" x="6969125" y="5103813"/>
          <p14:tracePt t="5093" x="6810375" y="5111750"/>
          <p14:tracePt t="5100" x="6697663" y="5119688"/>
          <p14:tracePt t="5108" x="6610350" y="5143500"/>
          <p14:tracePt t="5119" x="6523038" y="5175250"/>
          <p14:tracePt t="5125" x="6451600" y="5207000"/>
          <p14:tracePt t="5135" x="6370638" y="5262563"/>
          <p14:tracePt t="5141" x="6323013" y="5302250"/>
          <p14:tracePt t="5150" x="6251575" y="5351463"/>
          <p14:tracePt t="5155" x="6180138" y="5422900"/>
          <p14:tracePt t="5163" x="6116638" y="5462588"/>
          <p14:tracePt t="5171" x="6035675" y="5534025"/>
          <p14:tracePt t="5180" x="5940425" y="5597525"/>
          <p14:tracePt t="5188" x="5821363" y="5694363"/>
          <p14:tracePt t="5198" x="5732463" y="5757863"/>
          <p14:tracePt t="5204" x="5637213" y="5813425"/>
          <p14:tracePt t="5211" x="5565775" y="5861050"/>
          <p14:tracePt t="5219" x="5478463" y="5884863"/>
          <p14:tracePt t="5228" x="5389563" y="5908675"/>
          <p14:tracePt t="5236" x="5278438" y="5940425"/>
          <p14:tracePt t="5244" x="5175250" y="5964238"/>
          <p14:tracePt t="5252" x="5080000" y="5972175"/>
          <p14:tracePt t="5260" x="4991100" y="5988050"/>
          <p14:tracePt t="5267" x="4887913" y="5988050"/>
          <p14:tracePt t="5275" x="4776788" y="5988050"/>
          <p14:tracePt t="5284" x="4632325" y="6005513"/>
          <p14:tracePt t="5292" x="4497388" y="6005513"/>
          <p14:tracePt t="5300" x="4297363" y="6013450"/>
          <p14:tracePt t="5308" x="4186238" y="6013450"/>
          <p14:tracePt t="5317" x="4043363" y="6013450"/>
          <p14:tracePt t="5323" x="3906838" y="6013450"/>
          <p14:tracePt t="5332" x="3763963" y="6005513"/>
          <p14:tracePt t="5339" x="3635375" y="5972175"/>
          <p14:tracePt t="5348" x="3492500" y="5948363"/>
          <p14:tracePt t="5356" x="3389313" y="5924550"/>
          <p14:tracePt t="5364" x="3244850" y="5892800"/>
          <p14:tracePt t="5372" x="3109913" y="5845175"/>
          <p14:tracePt t="5380" x="2990850" y="5781675"/>
          <p14:tracePt t="5387" x="2814638" y="5726113"/>
          <p14:tracePt t="5396" x="2663825" y="5694363"/>
          <p14:tracePt t="5405" x="2487613" y="5645150"/>
          <p14:tracePt t="5415" x="2273300" y="5581650"/>
          <p14:tracePt t="5420" x="2081213" y="5541963"/>
          <p14:tracePt t="5428" x="1930400" y="5502275"/>
          <p14:tracePt t="5440" x="1778000" y="5454650"/>
          <p14:tracePt t="5444" x="1651000" y="5414963"/>
          <p14:tracePt t="5452" x="1506538" y="5367338"/>
          <p14:tracePt t="5460" x="1371600" y="5310188"/>
          <p14:tracePt t="5468" x="1203325" y="5230813"/>
          <p14:tracePt t="5477" x="1036638" y="5135563"/>
          <p14:tracePt t="5484" x="885825" y="5024438"/>
          <p14:tracePt t="5492" x="773113" y="4959350"/>
          <p14:tracePt t="5500" x="630238" y="4864100"/>
          <p14:tracePt t="5507" x="509588" y="4752975"/>
          <p14:tracePt t="5515" x="406400" y="4665663"/>
          <p14:tracePt t="5524" x="303213" y="4545013"/>
          <p14:tracePt t="5532" x="239713" y="4457700"/>
          <p14:tracePt t="5540" x="200025" y="4370388"/>
          <p14:tracePt t="5548" x="176213" y="4281488"/>
          <p14:tracePt t="5555" x="166688" y="4194175"/>
          <p14:tracePt t="5563" x="166688" y="4098925"/>
          <p14:tracePt t="5572" x="166688" y="3995738"/>
          <p14:tracePt t="5580" x="166688" y="3883025"/>
          <p14:tracePt t="5588" x="192088" y="3779838"/>
          <p14:tracePt t="5598" x="231775" y="3660775"/>
          <p14:tracePt t="5604" x="263525" y="3571875"/>
          <p14:tracePt t="5614" x="287338" y="3460750"/>
          <p14:tracePt t="5619" x="334963" y="3365500"/>
          <p14:tracePt t="5627" x="366713" y="3252788"/>
          <p14:tracePt t="5637" x="406400" y="3157538"/>
          <p14:tracePt t="5644" x="477838" y="3022600"/>
          <p14:tracePt t="5653" x="574675" y="2854325"/>
          <p14:tracePt t="5660" x="638175" y="2743200"/>
          <p14:tracePt t="5668" x="749300" y="2624138"/>
          <p14:tracePt t="5675" x="860425" y="2543175"/>
          <p14:tracePt t="5685" x="949325" y="2487613"/>
          <p14:tracePt t="5692" x="1052513" y="2432050"/>
          <p14:tracePt t="5701" x="1211263" y="2376488"/>
          <p14:tracePt t="5708" x="1339850" y="2336800"/>
          <p14:tracePt t="5717" x="1490663" y="2305050"/>
          <p14:tracePt t="5724" x="1587500" y="2281238"/>
          <p14:tracePt t="5731" x="1722438" y="2265363"/>
          <p14:tracePt t="5739" x="1905000" y="2241550"/>
          <p14:tracePt t="5748" x="2097088" y="2200275"/>
          <p14:tracePt t="5756" x="2344738" y="2176463"/>
          <p14:tracePt t="5765" x="2511425" y="2144713"/>
          <p14:tracePt t="5773" x="2695575" y="2120900"/>
          <p14:tracePt t="5781" x="2862263" y="2097088"/>
          <p14:tracePt t="5787" x="3014663" y="2097088"/>
          <p14:tracePt t="5795" x="3197225" y="2073275"/>
          <p14:tracePt t="5804" x="3308350" y="2073275"/>
          <p14:tracePt t="5813" x="3508375" y="2041525"/>
          <p14:tracePt t="5820" x="3651250" y="2033588"/>
          <p14:tracePt t="5828" x="3811588" y="2017713"/>
          <p14:tracePt t="5836" x="4002088" y="2017713"/>
          <p14:tracePt t="5845" x="4178300" y="2017713"/>
          <p14:tracePt t="5851" x="4378325" y="2017713"/>
          <p14:tracePt t="5860" x="4552950" y="2025650"/>
          <p14:tracePt t="5868" x="4745038" y="2057400"/>
          <p14:tracePt t="5877" x="4951413" y="2097088"/>
          <p14:tracePt t="5885" x="5159375" y="2120900"/>
          <p14:tracePt t="5892" x="5341938" y="2152650"/>
          <p14:tracePt t="5900" x="5541963" y="2200275"/>
          <p14:tracePt t="5917" x="5740400" y="2257425"/>
          <p14:tracePt t="5925" x="5837238" y="2305050"/>
          <p14:tracePt t="5932" x="5892800" y="2344738"/>
          <p14:tracePt t="5940" x="5948363" y="2384425"/>
          <p14:tracePt t="5948" x="6003925" y="2447925"/>
          <p14:tracePt t="5955" x="6059488" y="2511425"/>
          <p14:tracePt t="5965" x="6100763" y="2576513"/>
          <p14:tracePt t="5972" x="6164263" y="2679700"/>
          <p14:tracePt t="5981" x="6227763" y="2767013"/>
          <p14:tracePt t="5989" x="6299200" y="2838450"/>
          <p14:tracePt t="5999" x="6346825" y="2901950"/>
          <p14:tracePt t="6004" x="6410325" y="2959100"/>
          <p14:tracePt t="6013" x="6459538" y="2998788"/>
          <p14:tracePt t="6020" x="6507163" y="3038475"/>
          <p14:tracePt t="6028" x="6554788" y="3070225"/>
          <p14:tracePt t="6036" x="6618288" y="3101975"/>
          <p14:tracePt t="6044" x="6673850" y="3133725"/>
          <p14:tracePt t="6052" x="6705600" y="3157538"/>
          <p14:tracePt t="6060" x="6737350" y="3189288"/>
          <p14:tracePt t="6068" x="6777038" y="3221038"/>
          <p14:tracePt t="6075" x="6810375" y="3270250"/>
          <p14:tracePt t="6083" x="6826250" y="3294063"/>
          <p14:tracePt t="6092" x="6865938" y="3349625"/>
          <p14:tracePt t="6100" x="6881813" y="3397250"/>
          <p14:tracePt t="6108" x="6913563" y="3468688"/>
          <p14:tracePt t="6116" x="6921500" y="3508375"/>
          <p14:tracePt t="6124" x="6929438" y="3556000"/>
          <p14:tracePt t="6131" x="6937375" y="3587750"/>
          <p14:tracePt t="6139" x="6945313" y="3613150"/>
          <p14:tracePt t="6148" x="6961188" y="3644900"/>
          <p14:tracePt t="6156" x="6961188" y="3668713"/>
          <p14:tracePt t="6164" x="6961188" y="3676650"/>
          <p14:tracePt t="6172" x="6969125" y="3692525"/>
          <p14:tracePt t="6181" x="6977063" y="3700463"/>
          <p14:tracePt t="6220" x="6977063" y="3708400"/>
          <p14:tracePt t="6251" x="6985000" y="3708400"/>
          <p14:tracePt t="7668" x="6992938" y="3716338"/>
          <p14:tracePt t="7677" x="6992938" y="3771900"/>
          <p14:tracePt t="7684" x="6992938" y="3795713"/>
          <p14:tracePt t="7692" x="6992938" y="3819525"/>
          <p14:tracePt t="7700" x="6992938" y="3843338"/>
          <p14:tracePt t="7708" x="6992938" y="3906838"/>
          <p14:tracePt t="7716" x="6985000" y="3948113"/>
          <p14:tracePt t="7724" x="6977063" y="4003675"/>
          <p14:tracePt t="7732" x="6961188" y="4059238"/>
          <p14:tracePt t="7740" x="6945313" y="4106863"/>
          <p14:tracePt t="7749" x="6929438" y="4154488"/>
          <p14:tracePt t="7758" x="6913563" y="4178300"/>
          <p14:tracePt t="7766" x="6905625" y="4194175"/>
          <p14:tracePt t="7775" x="6905625" y="4210050"/>
          <p14:tracePt t="7782" x="6897688" y="4217988"/>
          <p14:tracePt t="7788" x="6889750" y="4225925"/>
          <p14:tracePt t="7804" x="6889750" y="4241800"/>
          <p14:tracePt t="7812" x="6889750" y="4249738"/>
          <p14:tracePt t="7820" x="6889750" y="4273550"/>
          <p14:tracePt t="7829" x="6881813" y="4281488"/>
          <p14:tracePt t="7837" x="6873875" y="4298950"/>
          <p14:tracePt t="7845" x="6873875" y="4322763"/>
          <p14:tracePt t="7854" x="6865938" y="4354513"/>
          <p14:tracePt t="7861" x="6858000" y="4378325"/>
          <p14:tracePt t="7869" x="6858000" y="4386263"/>
          <p14:tracePt t="7877" x="6850063" y="4394200"/>
          <p14:tracePt t="7888" x="6850063" y="4418013"/>
          <p14:tracePt t="7908" x="6850063" y="4425950"/>
          <p14:tracePt t="7916" x="6850063" y="4433888"/>
          <p14:tracePt t="7924" x="6850063" y="4441825"/>
          <p14:tracePt t="7940" x="6850063" y="4449763"/>
          <p14:tracePt t="7956" x="6850063" y="4457700"/>
          <p14:tracePt t="7974" x="6850063" y="4473575"/>
          <p14:tracePt t="7988" x="6850063" y="4481513"/>
          <p14:tracePt t="7996" x="6850063" y="4489450"/>
          <p14:tracePt t="8012" x="6858000" y="4505325"/>
          <p14:tracePt t="8020" x="6858000" y="4513263"/>
          <p14:tracePt t="8044" x="6858000" y="4521200"/>
          <p14:tracePt t="8100" x="6858000" y="4529138"/>
          <p14:tracePt t="8108" x="6873875" y="4537075"/>
          <p14:tracePt t="8116" x="6873875" y="4545013"/>
          <p14:tracePt t="8124" x="6881813" y="4560888"/>
          <p14:tracePt t="8132" x="6889750" y="4568825"/>
          <p14:tracePt t="8140" x="6889750" y="4584700"/>
          <p14:tracePt t="8148" x="6897688" y="4592638"/>
          <p14:tracePt t="8164" x="6905625" y="4600575"/>
          <p14:tracePt t="8181" x="6921500" y="4616450"/>
          <p14:tracePt t="8197" x="6929438" y="4616450"/>
          <p14:tracePt t="8212" x="6937375" y="4624388"/>
          <p14:tracePt t="8228" x="6945313" y="4633913"/>
          <p14:tracePt t="8236" x="6961188" y="4633913"/>
          <p14:tracePt t="8244" x="6969125" y="4641850"/>
          <p14:tracePt t="8260" x="6977063" y="4641850"/>
          <p14:tracePt t="8268" x="6992938" y="4641850"/>
          <p14:tracePt t="8292" x="7000875" y="4641850"/>
          <p14:tracePt t="8621" x="7024688" y="4649788"/>
          <p14:tracePt t="8637" x="7032625" y="4649788"/>
          <p14:tracePt t="8653" x="7040563" y="4649788"/>
          <p14:tracePt t="8669" x="7056438" y="4649788"/>
          <p14:tracePt t="8676" x="7064375" y="4649788"/>
          <p14:tracePt t="8684" x="7088188" y="4649788"/>
          <p14:tracePt t="8692" x="7119938" y="4641850"/>
          <p14:tracePt t="8700" x="7169150" y="4624388"/>
          <p14:tracePt t="8708" x="7224713" y="4616450"/>
          <p14:tracePt t="8716" x="7288213" y="4600575"/>
          <p14:tracePt t="8724" x="7407275" y="4592638"/>
          <p14:tracePt t="8733" x="7591425" y="4568825"/>
          <p14:tracePt t="8740" x="7773988" y="4537075"/>
          <p14:tracePt t="8748" x="8069263" y="4505325"/>
          <p14:tracePt t="8756" x="8293100" y="4465638"/>
          <p14:tracePt t="8765" x="8675688" y="4425950"/>
          <p14:tracePt t="8772" x="9113838" y="4362450"/>
          <p14:tracePt t="8782" x="9536113" y="4298950"/>
          <p14:tracePt t="8788" x="9999663" y="4249738"/>
          <p14:tracePt t="8796" x="10374313" y="4217988"/>
          <p14:tracePt t="8804" x="10620375" y="4194175"/>
          <p14:tracePt t="8812" x="10907713" y="4178300"/>
          <p14:tracePt t="8820" x="11147425" y="4170363"/>
          <p14:tracePt t="8828" x="11371263" y="4138613"/>
          <p14:tracePt t="8836" x="11601450" y="4114800"/>
          <p14:tracePt t="8844" x="11833225" y="4083050"/>
          <p14:tracePt t="8852" x="11944350" y="4067175"/>
          <p14:tracePt t="8860" x="12096750" y="4043363"/>
          <p14:tracePt t="17956" x="12025313" y="4273550"/>
          <p14:tracePt t="17962" x="11960225" y="4273550"/>
          <p14:tracePt t="17967" x="11888788" y="4265613"/>
          <p14:tracePt t="17974" x="11825288" y="4249738"/>
          <p14:tracePt t="17982" x="11753850" y="4249738"/>
          <p14:tracePt t="17990" x="11698288" y="4249738"/>
          <p14:tracePt t="17999" x="11649075" y="4241800"/>
          <p14:tracePt t="18006" x="11625263" y="4241800"/>
          <p14:tracePt t="18013" x="11585575" y="4241800"/>
          <p14:tracePt t="18021" x="11561763" y="4241800"/>
          <p14:tracePt t="18029" x="11530013" y="4241800"/>
          <p14:tracePt t="18038" x="11498263" y="4241800"/>
          <p14:tracePt t="18046" x="11466513" y="4241800"/>
          <p14:tracePt t="18054" x="11442700" y="4241800"/>
          <p14:tracePt t="18062" x="11410950" y="4241800"/>
          <p14:tracePt t="18069" x="11395075" y="4241800"/>
          <p14:tracePt t="18077" x="11379200" y="4241800"/>
          <p14:tracePt t="18085" x="11371263" y="4241800"/>
          <p14:tracePt t="18246" x="11371263" y="4233863"/>
          <p14:tracePt t="18358" x="11379200" y="4233863"/>
          <p14:tracePt t="18375" x="11387138" y="4225925"/>
          <p14:tracePt t="18384" x="11387138" y="4217988"/>
          <p14:tracePt t="18391" x="11395075" y="4210050"/>
          <p14:tracePt t="18399" x="11395075" y="4202113"/>
          <p14:tracePt t="18406" x="11403013" y="4202113"/>
          <p14:tracePt t="18413" x="11410950" y="4186238"/>
          <p14:tracePt t="18421" x="11410950" y="4178300"/>
          <p14:tracePt t="18429" x="11426825" y="4170363"/>
          <p14:tracePt t="18438" x="11426825" y="4154488"/>
          <p14:tracePt t="18446" x="11434763" y="4122738"/>
          <p14:tracePt t="18454" x="11442700" y="4098925"/>
          <p14:tracePt t="18462" x="11450638" y="4090988"/>
          <p14:tracePt t="18471" x="11450638" y="4075113"/>
          <p14:tracePt t="18477" x="11450638" y="4059238"/>
          <p14:tracePt t="18485" x="11450638" y="4051300"/>
          <p14:tracePt t="18506" x="11450638" y="4043363"/>
          <p14:tracePt t="18511" x="11450638" y="4035425"/>
          <p14:tracePt t="18542" x="11450638" y="4027488"/>
          <p14:tracePt t="18559" x="11450638" y="4003675"/>
          <p14:tracePt t="18568" x="11450638" y="3971925"/>
          <p14:tracePt t="18576" x="11450638" y="3930650"/>
          <p14:tracePt t="18582" x="11442700" y="3851275"/>
          <p14:tracePt t="18589" x="11418888" y="3763963"/>
          <p14:tracePt t="18597" x="11371263" y="3684588"/>
          <p14:tracePt t="18606" x="11290300" y="3563938"/>
          <p14:tracePt t="18614" x="11210925" y="3484563"/>
          <p14:tracePt t="18622" x="11123613" y="3421063"/>
          <p14:tracePt t="18630" x="11020425" y="3357563"/>
          <p14:tracePt t="18638" x="10931525" y="3302000"/>
          <p14:tracePt t="18645" x="10852150" y="3270250"/>
          <p14:tracePt t="18654" x="10788650" y="3252788"/>
          <p14:tracePt t="18661" x="10717213" y="3228975"/>
          <p14:tracePt t="18671" x="10693400" y="3213100"/>
          <p14:tracePt t="18678" x="10669588" y="3205163"/>
          <p14:tracePt t="18686" x="10661650" y="3205163"/>
          <p14:tracePt t="18710" x="10661650" y="3197225"/>
          <p14:tracePt t="18784" x="10661650" y="3181350"/>
          <p14:tracePt t="18799" x="10661650" y="3173413"/>
          <p14:tracePt t="18816" x="10661650" y="3157538"/>
          <p14:tracePt t="18823" x="10661650" y="3141663"/>
          <p14:tracePt t="18832" x="10669588" y="3141663"/>
          <p14:tracePt t="18840" x="10685463" y="3125788"/>
          <p14:tracePt t="18847" x="10701338" y="3117850"/>
          <p14:tracePt t="18854" x="10725150" y="3101975"/>
          <p14:tracePt t="18862" x="10772775" y="3086100"/>
          <p14:tracePt t="18870" x="10820400" y="3070225"/>
          <p14:tracePt t="18877" x="10891838" y="3070225"/>
          <p14:tracePt t="18885" x="10980738" y="3070225"/>
          <p14:tracePt t="18894" x="11083925" y="3070225"/>
          <p14:tracePt t="18902" x="11210925" y="3070225"/>
          <p14:tracePt t="18910" x="11347450" y="3070225"/>
          <p14:tracePt t="18919" x="11506200" y="3078163"/>
          <p14:tracePt t="18926" x="11641138" y="3086100"/>
          <p14:tracePt t="18933" x="11769725" y="3086100"/>
          <p14:tracePt t="18941" x="11888788" y="3086100"/>
          <p14:tracePt t="18950" x="11976100" y="3094038"/>
          <p14:tracePt t="18958" x="12065000" y="3094038"/>
          <p14:tracePt t="18966" x="12112625" y="3094038"/>
          <p14:tracePt t="18974" x="12144375" y="3094038"/>
          <p14:tracePt t="18982" x="12152313" y="3094038"/>
          <p14:tracePt t="19022" x="12136438" y="3101975"/>
          <p14:tracePt t="19030" x="12104688" y="3101975"/>
          <p14:tracePt t="19039" x="12080875" y="3101975"/>
          <p14:tracePt t="19046" x="12041188" y="3117850"/>
          <p14:tracePt t="19053" x="12015788" y="3117850"/>
          <p14:tracePt t="19062" x="11984038" y="3125788"/>
          <p14:tracePt t="19070" x="11968163" y="3125788"/>
          <p14:tracePt t="19086" x="11960225" y="3125788"/>
          <p14:tracePt t="19118" x="11952288" y="3133725"/>
          <p14:tracePt t="19135" x="11928475" y="3133725"/>
          <p14:tracePt t="19143" x="11912600" y="3133725"/>
          <p14:tracePt t="19150" x="11849100" y="3133725"/>
          <p14:tracePt t="19158" x="11785600" y="3133725"/>
          <p14:tracePt t="19165" x="11706225" y="3133725"/>
          <p14:tracePt t="19173" x="11617325" y="3133725"/>
          <p14:tracePt t="19182" x="11553825" y="3133725"/>
          <p14:tracePt t="19190" x="11466513" y="3141663"/>
          <p14:tracePt t="19198" x="11403013" y="3141663"/>
          <p14:tracePt t="19206" x="11379200" y="3141663"/>
          <p14:tracePt t="19215" x="11355388" y="3141663"/>
          <p14:tracePt t="19262" x="11363325" y="3141663"/>
          <p14:tracePt t="19270" x="11371263" y="3141663"/>
          <p14:tracePt t="19277" x="11379200" y="3141663"/>
          <p14:tracePt t="19285" x="11387138" y="3141663"/>
          <p14:tracePt t="19294" x="11410950" y="3141663"/>
          <p14:tracePt t="19302" x="11434763" y="3141663"/>
          <p14:tracePt t="19310" x="11450638" y="3141663"/>
          <p14:tracePt t="19319" x="11458575" y="3141663"/>
          <p14:tracePt t="19326" x="11466513" y="3141663"/>
          <p14:tracePt t="19333" x="11474450" y="3141663"/>
          <p14:tracePt t="21374" x="11506200" y="3189288"/>
          <p14:tracePt t="21383" x="11545888" y="3228975"/>
          <p14:tracePt t="21392" x="11601450" y="3286125"/>
          <p14:tracePt t="21400" x="11674475" y="3333750"/>
          <p14:tracePt t="21407" x="11745913" y="3365500"/>
          <p14:tracePt t="21415" x="11833225" y="3405188"/>
          <p14:tracePt t="21423" x="11936413" y="3421063"/>
          <p14:tracePt t="21431" x="12041188" y="3436938"/>
          <p14:tracePt t="24226" x="11761788" y="4433888"/>
          <p14:tracePt t="24232" x="11379200" y="4505325"/>
          <p14:tracePt t="24241" x="10891838" y="4592638"/>
          <p14:tracePt t="24249" x="10318750" y="4689475"/>
          <p14:tracePt t="24257" x="9879013" y="4768850"/>
          <p14:tracePt t="24264" x="9313863" y="4800600"/>
          <p14:tracePt t="24274" x="8659813" y="4840288"/>
          <p14:tracePt t="24280" x="7989888" y="4856163"/>
          <p14:tracePt t="24289" x="7399338" y="4903788"/>
          <p14:tracePt t="24294" x="6818313" y="4959350"/>
          <p14:tracePt t="24305" x="6386513" y="5032375"/>
          <p14:tracePt t="24311" x="5813425" y="5135563"/>
          <p14:tracePt t="24320" x="5438775" y="5199063"/>
          <p14:tracePt t="24326" x="5143500" y="5238750"/>
          <p14:tracePt t="24334" x="4911725" y="5278438"/>
          <p14:tracePt t="24342" x="4768850" y="5294313"/>
          <p14:tracePt t="24350" x="4672013" y="5319713"/>
          <p14:tracePt t="24359" x="4568825" y="5343525"/>
          <p14:tracePt t="24367" x="4497388" y="5375275"/>
          <p14:tracePt t="24375" x="4449763" y="5391150"/>
          <p14:tracePt t="24382" x="4418013" y="5422900"/>
          <p14:tracePt t="24390" x="4386263" y="5438775"/>
          <p14:tracePt t="24400" x="4362450" y="5454650"/>
          <p14:tracePt t="24407" x="4321175" y="5494338"/>
          <p14:tracePt t="24415" x="4281488" y="5510213"/>
          <p14:tracePt t="24424" x="4241800" y="5534025"/>
          <p14:tracePt t="24431" x="4194175" y="5557838"/>
          <p14:tracePt t="24440" x="4162425" y="5573713"/>
          <p14:tracePt t="24446" x="4130675" y="5597525"/>
          <p14:tracePt t="24454" x="4090988" y="5629275"/>
          <p14:tracePt t="24462" x="4051300" y="5662613"/>
          <p14:tracePt t="24471" x="4027488" y="5686425"/>
          <p14:tracePt t="24479" x="3986213" y="5726113"/>
          <p14:tracePt t="24488" x="3954463" y="5757863"/>
          <p14:tracePt t="24495" x="3898900" y="5797550"/>
          <p14:tracePt t="24502" x="3843338" y="5837238"/>
          <p14:tracePt t="24510" x="3795713" y="5876925"/>
          <p14:tracePt t="24518" x="3740150" y="5908675"/>
          <p14:tracePt t="24527" x="3692525" y="5956300"/>
          <p14:tracePt t="24535" x="3643313" y="5995988"/>
          <p14:tracePt t="24543" x="3611563" y="6037263"/>
          <p14:tracePt t="24551" x="3587750" y="6061075"/>
          <p14:tracePt t="24558" x="3579813" y="6076950"/>
          <p14:tracePt t="24566" x="3563938" y="6092825"/>
          <p14:tracePt t="24574" x="3556000" y="6100763"/>
          <p14:tracePt t="24591" x="3548063" y="6116638"/>
          <p14:tracePt t="24599" x="3540125" y="6116638"/>
          <p14:tracePt t="24607" x="3524250" y="6116638"/>
          <p14:tracePt t="24614" x="3492500" y="6116638"/>
          <p14:tracePt t="24622" x="3476625" y="6116638"/>
          <p14:tracePt t="24630" x="3436938" y="6108700"/>
          <p14:tracePt t="24639" x="3381375" y="6084888"/>
          <p14:tracePt t="24647" x="3300413" y="6069013"/>
          <p14:tracePt t="24655" x="3236913" y="6021388"/>
          <p14:tracePt t="24663" x="3157538" y="5980113"/>
          <p14:tracePt t="24670" x="3109913" y="5932488"/>
          <p14:tracePt t="24678" x="3062288" y="5876925"/>
          <p14:tracePt t="24687" x="3022600" y="5805488"/>
          <p14:tracePt t="24694" x="2998788" y="5734050"/>
          <p14:tracePt t="24704" x="2998788" y="5653088"/>
          <p14:tracePt t="24711" x="3014663" y="5541963"/>
          <p14:tracePt t="24719" x="3038475" y="5478463"/>
          <p14:tracePt t="24727" x="3086100" y="5375275"/>
          <p14:tracePt t="24734" x="3133725" y="5286375"/>
          <p14:tracePt t="24742" x="3165475" y="5191125"/>
          <p14:tracePt t="24750" x="3189288" y="5103813"/>
          <p14:tracePt t="24759" x="3205163" y="5000625"/>
          <p14:tracePt t="24767" x="3228975" y="4911725"/>
          <p14:tracePt t="24775" x="3244850" y="4832350"/>
          <p14:tracePt t="24783" x="3268663" y="4745038"/>
          <p14:tracePt t="24790" x="3284538" y="4681538"/>
          <p14:tracePt t="24798" x="3308350" y="4616450"/>
          <p14:tracePt t="24807" x="3333750" y="4545013"/>
          <p14:tracePt t="24815" x="3349625" y="4497388"/>
          <p14:tracePt t="24824" x="3373438" y="4457700"/>
          <p14:tracePt t="24831" x="3405188" y="4394200"/>
          <p14:tracePt t="24839" x="3429000" y="4346575"/>
          <p14:tracePt t="24846" x="3460750" y="4298950"/>
          <p14:tracePt t="24854" x="3492500" y="4273550"/>
          <p14:tracePt t="24862" x="3524250" y="4241800"/>
          <p14:tracePt t="24871" x="3556000" y="4217988"/>
          <p14:tracePt t="24879" x="3603625" y="4210050"/>
          <p14:tracePt t="24888" x="3660775" y="4202113"/>
          <p14:tracePt t="24895" x="3692525" y="4202113"/>
          <p14:tracePt t="24902" x="3740150" y="4186238"/>
          <p14:tracePt t="24910" x="3771900" y="4186238"/>
          <p14:tracePt t="24918" x="3827463" y="4178300"/>
          <p14:tracePt t="24927" x="3859213" y="4170363"/>
          <p14:tracePt t="24935" x="3914775" y="4154488"/>
          <p14:tracePt t="24943" x="3938588" y="4146550"/>
          <p14:tracePt t="24951" x="3986213" y="4146550"/>
          <p14:tracePt t="24958" x="4019550" y="4146550"/>
          <p14:tracePt t="24966" x="4059238" y="4146550"/>
          <p14:tracePt t="24975" x="4106863" y="4146550"/>
          <p14:tracePt t="24984" x="4146550" y="4146550"/>
          <p14:tracePt t="24992" x="4202113" y="4146550"/>
          <p14:tracePt t="25000" x="4249738" y="4162425"/>
          <p14:tracePt t="25007" x="4297363" y="4178300"/>
          <p14:tracePt t="25014" x="4352925" y="4202113"/>
          <p14:tracePt t="25022" x="4418013" y="4225925"/>
          <p14:tracePt t="25030" x="4465638" y="4249738"/>
          <p14:tracePt t="25041" x="4521200" y="4291013"/>
          <p14:tracePt t="25048" x="4592638" y="4346575"/>
          <p14:tracePt t="25058" x="4632325" y="4386263"/>
          <p14:tracePt t="25066" x="4695825" y="4449763"/>
          <p14:tracePt t="25075" x="4745038" y="4513263"/>
          <p14:tracePt t="25081" x="4776788" y="4568825"/>
          <p14:tracePt t="25091" x="4808538" y="4641850"/>
          <p14:tracePt t="25096" x="4840288" y="4713288"/>
          <p14:tracePt t="25105" x="4856163" y="4824413"/>
          <p14:tracePt t="25111" x="4872038" y="4927600"/>
          <p14:tracePt t="25119" x="4872038" y="5032375"/>
          <p14:tracePt t="25128" x="4872038" y="5127625"/>
          <p14:tracePt t="25134" x="4856163" y="5238750"/>
          <p14:tracePt t="25142" x="4840288" y="5302250"/>
          <p14:tracePt t="25150" x="4824413" y="5367338"/>
          <p14:tracePt t="25159" x="4824413" y="5414963"/>
          <p14:tracePt t="25167" x="4808538" y="5422900"/>
          <p14:tracePt t="25183" x="4800600" y="5430838"/>
          <p14:tracePt t="25223" x="4784725" y="5430838"/>
          <p14:tracePt t="25231" x="4776788" y="5422900"/>
          <p14:tracePt t="25239" x="4768850" y="5414963"/>
          <p14:tracePt t="25246" x="4752975" y="5414963"/>
          <p14:tracePt t="25255" x="4737100" y="5414963"/>
          <p14:tracePt t="25262" x="4713288" y="5414963"/>
          <p14:tracePt t="25272" x="4679950" y="5414963"/>
          <p14:tracePt t="25279" x="4640263" y="5414963"/>
          <p14:tracePt t="25289" x="4584700" y="5414963"/>
          <p14:tracePt t="25295" x="4521200" y="5430838"/>
          <p14:tracePt t="25302" x="4433888" y="5446713"/>
          <p14:tracePt t="25310" x="4370388" y="5462588"/>
          <p14:tracePt t="25318" x="4257675" y="5494338"/>
          <p14:tracePt t="25327" x="4122738" y="5518150"/>
          <p14:tracePt t="25335" x="3962400" y="5573713"/>
          <p14:tracePt t="25344" x="3787775" y="5621338"/>
          <p14:tracePt t="25351" x="3595688" y="5686425"/>
          <p14:tracePt t="25360" x="3389313" y="5710238"/>
          <p14:tracePt t="25366" x="3205163" y="5734050"/>
          <p14:tracePt t="25375" x="2998788" y="5765800"/>
          <p14:tracePt t="25383" x="2854325" y="5781675"/>
          <p14:tracePt t="25391" x="2632075" y="5789613"/>
          <p14:tracePt t="25399" x="2463800" y="5789613"/>
          <p14:tracePt t="25407" x="2305050" y="5789613"/>
          <p14:tracePt t="25414" x="2176463" y="5789613"/>
          <p14:tracePt t="25422" x="2089150" y="5789613"/>
          <p14:tracePt t="25430" x="2001838" y="5781675"/>
          <p14:tracePt t="25439" x="1930400" y="5757863"/>
          <p14:tracePt t="25447" x="1849438" y="5734050"/>
          <p14:tracePt t="25457" x="1778000" y="5678488"/>
          <p14:tracePt t="25464" x="1722438" y="5629275"/>
          <p14:tracePt t="25473" x="1674813" y="5565775"/>
          <p14:tracePt t="25479" x="1619250" y="5510213"/>
          <p14:tracePt t="25491" x="1554163" y="5407025"/>
          <p14:tracePt t="25496" x="1482725" y="5310188"/>
          <p14:tracePt t="25507" x="1355725" y="5151438"/>
          <p14:tracePt t="25512" x="1244600" y="5016500"/>
          <p14:tracePt t="25520" x="1147763" y="4903788"/>
          <p14:tracePt t="25528" x="1028700" y="4745038"/>
          <p14:tracePt t="25535" x="925513" y="4592638"/>
          <p14:tracePt t="25543" x="836613" y="4425950"/>
          <p14:tracePt t="25552" x="765175" y="4298950"/>
          <p14:tracePt t="25560" x="725488" y="4210050"/>
          <p14:tracePt t="25567" x="709613" y="4122738"/>
          <p14:tracePt t="25575" x="709613" y="4059238"/>
          <p14:tracePt t="25583" x="709613" y="3971925"/>
          <p14:tracePt t="25590" x="749300" y="3883025"/>
          <p14:tracePt t="25598" x="781050" y="3795713"/>
          <p14:tracePt t="25607" x="820738" y="3708400"/>
          <p14:tracePt t="25615" x="868363" y="3621088"/>
          <p14:tracePt t="25623" x="925513" y="3532188"/>
          <p14:tracePt t="25631" x="965200" y="3460750"/>
          <p14:tracePt t="25639" x="1028700" y="3373438"/>
          <p14:tracePt t="25646" x="1084263" y="3302000"/>
          <p14:tracePt t="25654" x="1139825" y="3244850"/>
          <p14:tracePt t="25662" x="1187450" y="3197225"/>
          <p14:tracePt t="25671" x="1244600" y="3141663"/>
          <p14:tracePt t="25679" x="1300163" y="3062288"/>
          <p14:tracePt t="25687" x="1363663" y="2982913"/>
          <p14:tracePt t="25695" x="1427163" y="2894013"/>
          <p14:tracePt t="25705" x="1498600" y="2774950"/>
          <p14:tracePt t="25710" x="1546225" y="2711450"/>
          <p14:tracePt t="25718" x="1603375" y="2608263"/>
          <p14:tracePt t="25727" x="1666875" y="2519363"/>
          <p14:tracePt t="25735" x="1730375" y="2432050"/>
          <p14:tracePt t="25743" x="1793875" y="2336800"/>
          <p14:tracePt t="25751" x="1833563" y="2281238"/>
          <p14:tracePt t="25759" x="1873250" y="2233613"/>
          <p14:tracePt t="25766" x="1905000" y="2200275"/>
          <p14:tracePt t="25775" x="1930400" y="2184400"/>
          <p14:tracePt t="25783" x="1946275" y="2176463"/>
          <p14:tracePt t="25792" x="1954213" y="2176463"/>
          <p14:tracePt t="25808" x="1970088" y="2176463"/>
          <p14:tracePt t="25816" x="1985963" y="2176463"/>
          <p14:tracePt t="25823" x="2001838" y="2200275"/>
          <p14:tracePt t="25830" x="2041525" y="2233613"/>
          <p14:tracePt t="25839" x="2081213" y="2273300"/>
          <p14:tracePt t="25847" x="2128838" y="2328863"/>
          <p14:tracePt t="25855" x="2192338" y="2400300"/>
          <p14:tracePt t="25863" x="2232025" y="2471738"/>
          <p14:tracePt t="25870" x="2289175" y="2527300"/>
          <p14:tracePt t="25878" x="2320925" y="2592388"/>
          <p14:tracePt t="25888" x="2360613" y="2655888"/>
          <p14:tracePt t="25895" x="2384425" y="2711450"/>
          <p14:tracePt t="25904" x="2439988" y="2790825"/>
          <p14:tracePt t="25911" x="2463800" y="2854325"/>
          <p14:tracePt t="25919" x="2487613" y="2927350"/>
          <p14:tracePt t="25927" x="2535238" y="3006725"/>
          <p14:tracePt t="25934" x="2551113" y="3070225"/>
          <p14:tracePt t="25942" x="2566988" y="3157538"/>
          <p14:tracePt t="25951" x="2574925" y="3221038"/>
          <p14:tracePt t="25959" x="2582863" y="3294063"/>
          <p14:tracePt t="25967" x="2582863" y="3373438"/>
          <p14:tracePt t="25975" x="2582863" y="3421063"/>
          <p14:tracePt t="25983" x="2582863" y="3484563"/>
          <p14:tracePt t="25992" x="2582863" y="3548063"/>
          <p14:tracePt t="25998" x="2582863" y="3613150"/>
          <p14:tracePt t="26008" x="2582863" y="3700463"/>
          <p14:tracePt t="26015" x="2582863" y="3787775"/>
          <p14:tracePt t="26023" x="2582863" y="3859213"/>
          <p14:tracePt t="26032" x="2574925" y="3922713"/>
          <p14:tracePt t="26039" x="2566988" y="3987800"/>
          <p14:tracePt t="26046" x="2551113" y="4059238"/>
          <p14:tracePt t="26054" x="2543175" y="4122738"/>
          <p14:tracePt t="26062" x="2535238" y="4194175"/>
          <p14:tracePt t="26073" x="2511425" y="4265613"/>
          <p14:tracePt t="26080" x="2487613" y="4362450"/>
          <p14:tracePt t="26090" x="2479675" y="4457700"/>
          <p14:tracePt t="26097" x="2455863" y="4521200"/>
          <p14:tracePt t="26107" x="2432050" y="4608513"/>
          <p14:tracePt t="26112" x="2408238" y="4681538"/>
          <p14:tracePt t="26119" x="2368550" y="4752975"/>
          <p14:tracePt t="26127" x="2360613" y="4800600"/>
          <p14:tracePt t="26135" x="2328863" y="4872038"/>
          <p14:tracePt t="26143" x="2305050" y="4911725"/>
          <p14:tracePt t="26151" x="2281238" y="4984750"/>
          <p14:tracePt t="26159" x="2273300" y="5016500"/>
          <p14:tracePt t="26166" x="2265363" y="5056188"/>
          <p14:tracePt t="26174" x="2255838" y="5072063"/>
          <p14:tracePt t="26185" x="2247900" y="5095875"/>
          <p14:tracePt t="26192" x="2239963" y="5111750"/>
          <p14:tracePt t="26200" x="2239963" y="5119688"/>
          <p14:tracePt t="26314" x="2239963" y="5135563"/>
          <p14:tracePt t="26354" x="2239963" y="5143500"/>
          <p14:tracePt t="26377" x="2239963" y="5151438"/>
          <p14:tracePt t="26391" x="2239963" y="5159375"/>
          <p14:tracePt t="26415" x="2239963" y="5167313"/>
          <p14:tracePt t="26431" x="2247900" y="5175250"/>
          <p14:tracePt t="26447" x="2255838" y="5183188"/>
          <p14:tracePt t="26454" x="2255838" y="5199063"/>
          <p14:tracePt t="26463" x="2255838" y="5207000"/>
          <p14:tracePt t="26471" x="2255838" y="5230813"/>
          <p14:tracePt t="26479" x="2265363" y="5246688"/>
          <p14:tracePt t="26487" x="2273300" y="5262563"/>
          <p14:tracePt t="26495" x="2273300" y="5294313"/>
          <p14:tracePt t="26504" x="2281238" y="5343525"/>
          <p14:tracePt t="26510" x="2281238" y="5367338"/>
          <p14:tracePt t="26519" x="2281238" y="5414963"/>
          <p14:tracePt t="26528" x="2289175" y="5446713"/>
          <p14:tracePt t="26535" x="2297113" y="5470525"/>
          <p14:tracePt t="26544" x="2305050" y="5478463"/>
          <p14:tracePt t="26560" x="2312988" y="5486400"/>
          <p14:tracePt t="26584" x="2320925" y="5486400"/>
          <p14:tracePt t="26592" x="2336800" y="5486400"/>
          <p14:tracePt t="26608" x="2352675" y="5486400"/>
          <p14:tracePt t="26617" x="2368550" y="5478463"/>
          <p14:tracePt t="26625" x="2384425" y="5470525"/>
          <p14:tracePt t="26632" x="2416175" y="5462588"/>
          <p14:tracePt t="26642" x="2471738" y="5454650"/>
          <p14:tracePt t="26648" x="2543175" y="5446713"/>
          <p14:tracePt t="26656" x="2640013" y="5438775"/>
          <p14:tracePt t="26663" x="2759075" y="5438775"/>
          <p14:tracePt t="26672" x="2933700" y="5438775"/>
          <p14:tracePt t="26679" x="3133725" y="5430838"/>
          <p14:tracePt t="26686" x="3397250" y="5430838"/>
          <p14:tracePt t="26695" x="3635375" y="5430838"/>
          <p14:tracePt t="26703" x="4090988" y="5414963"/>
          <p14:tracePt t="26711" x="4505325" y="5399088"/>
          <p14:tracePt t="26719" x="4999038" y="5383213"/>
          <p14:tracePt t="26727" x="5526088" y="5335588"/>
          <p14:tracePt t="26735" x="6067425" y="5319713"/>
          <p14:tracePt t="26742" x="6570663" y="5286375"/>
          <p14:tracePt t="26751" x="7264400" y="5246688"/>
          <p14:tracePt t="26759" x="8108950" y="5143500"/>
          <p14:tracePt t="26767" x="8874125" y="5000625"/>
          <p14:tracePt t="26775" x="9609138" y="4824413"/>
          <p14:tracePt t="26784" x="10334625" y="4641850"/>
          <p14:tracePt t="26791" x="10852150" y="4513263"/>
          <p14:tracePt t="26798" x="11537950" y="4281488"/>
          <p14:tracePt t="26808" x="12065000" y="407511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転倒予防の重要性</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8333C82B-3128-4540-A32F-1706FD676E84}"/>
              </a:ext>
            </a:extLst>
          </p:cNvPr>
          <p:cNvSpPr/>
          <p:nvPr/>
        </p:nvSpPr>
        <p:spPr>
          <a:xfrm>
            <a:off x="6867873" y="1666432"/>
            <a:ext cx="5191665" cy="5032147"/>
          </a:xfrm>
          <a:prstGeom prst="rect">
            <a:avLst/>
          </a:prstGeom>
        </p:spPr>
        <p:txBody>
          <a:bodyPr wrap="square">
            <a:spAutoFit/>
          </a:bodyPr>
          <a:lstStyle/>
          <a:p>
            <a:pPr>
              <a:lnSpc>
                <a:spcPct val="150000"/>
              </a:lnSpc>
            </a:pPr>
            <a:r>
              <a:rPr lang="ja-JP" altLang="en-US" sz="3200" dirty="0">
                <a:solidFill>
                  <a:srgbClr val="000000"/>
                </a:solidFill>
                <a:latin typeface="メイリオ" panose="020B0604030504040204" pitchFamily="50" charset="-128"/>
                <a:ea typeface="メイリオ" panose="020B0604030504040204" pitchFamily="50" charset="-128"/>
              </a:rPr>
              <a:t>介護が必要となった主な原因は、認知症、脳血管障害、虚弱についで</a:t>
            </a:r>
            <a:endParaRPr lang="en-US" altLang="ja-JP" sz="3200" dirty="0">
              <a:solidFill>
                <a:srgbClr val="000000"/>
              </a:solidFill>
              <a:latin typeface="メイリオ" panose="020B0604030504040204" pitchFamily="50" charset="-128"/>
              <a:ea typeface="メイリオ" panose="020B0604030504040204" pitchFamily="50" charset="-128"/>
            </a:endParaRPr>
          </a:p>
          <a:p>
            <a:pPr>
              <a:lnSpc>
                <a:spcPct val="150000"/>
              </a:lnSpc>
            </a:pPr>
            <a:r>
              <a:rPr lang="ja-JP" altLang="en-US" sz="3200" b="1" dirty="0">
                <a:solidFill>
                  <a:srgbClr val="000000"/>
                </a:solidFill>
                <a:latin typeface="メイリオ" panose="020B0604030504040204" pitchFamily="50" charset="-128"/>
                <a:ea typeface="メイリオ" panose="020B0604030504040204" pitchFamily="50" charset="-128"/>
              </a:rPr>
              <a:t>骨折・転倒が</a:t>
            </a:r>
            <a:r>
              <a:rPr lang="en-US" altLang="ja-JP" sz="3200" b="1" dirty="0">
                <a:solidFill>
                  <a:srgbClr val="000000"/>
                </a:solidFill>
                <a:latin typeface="メイリオ" panose="020B0604030504040204" pitchFamily="50" charset="-128"/>
                <a:ea typeface="メイリオ" panose="020B0604030504040204" pitchFamily="50" charset="-128"/>
              </a:rPr>
              <a:t>4</a:t>
            </a:r>
            <a:r>
              <a:rPr lang="ja-JP" altLang="en-US" sz="3200" b="1" dirty="0">
                <a:solidFill>
                  <a:srgbClr val="000000"/>
                </a:solidFill>
                <a:latin typeface="メイリオ" panose="020B0604030504040204" pitchFamily="50" charset="-128"/>
                <a:ea typeface="メイリオ" panose="020B0604030504040204" pitchFamily="50" charset="-128"/>
              </a:rPr>
              <a:t>番目</a:t>
            </a:r>
          </a:p>
          <a:p>
            <a:pPr>
              <a:lnSpc>
                <a:spcPct val="150000"/>
              </a:lnSpc>
            </a:pPr>
            <a:endParaRPr lang="en-US" altLang="ja-JP" sz="3200" dirty="0">
              <a:solidFill>
                <a:srgbClr val="000000"/>
              </a:solidFill>
              <a:latin typeface="メイリオ" panose="020B0604030504040204" pitchFamily="50" charset="-128"/>
              <a:ea typeface="メイリオ" panose="020B0604030504040204" pitchFamily="50" charset="-128"/>
            </a:endParaRP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出展：</a:t>
            </a:r>
            <a:r>
              <a:rPr lang="zh-TW" altLang="en-US" sz="2400" dirty="0">
                <a:solidFill>
                  <a:srgbClr val="000000"/>
                </a:solidFill>
                <a:latin typeface="メイリオ" panose="020B0604030504040204" pitchFamily="50" charset="-128"/>
                <a:ea typeface="メイリオ" panose="020B0604030504040204" pitchFamily="50" charset="-128"/>
              </a:rPr>
              <a:t>厚生労働省「国民生活基礎調査」（平成</a:t>
            </a:r>
            <a:r>
              <a:rPr lang="en-US" altLang="zh-TW" sz="2400" dirty="0">
                <a:solidFill>
                  <a:srgbClr val="000000"/>
                </a:solidFill>
                <a:latin typeface="メイリオ" panose="020B0604030504040204" pitchFamily="50" charset="-128"/>
                <a:ea typeface="メイリオ" panose="020B0604030504040204" pitchFamily="50" charset="-128"/>
              </a:rPr>
              <a:t>28</a:t>
            </a:r>
            <a:r>
              <a:rPr lang="zh-TW" altLang="en-US" sz="2400" dirty="0">
                <a:solidFill>
                  <a:srgbClr val="000000"/>
                </a:solidFill>
                <a:latin typeface="メイリオ" panose="020B0604030504040204" pitchFamily="50" charset="-128"/>
                <a:ea typeface="メイリオ" panose="020B0604030504040204" pitchFamily="50" charset="-128"/>
              </a:rPr>
              <a:t>年）</a:t>
            </a:r>
            <a:endParaRPr lang="ja-JP" altLang="en-US" sz="2400" dirty="0">
              <a:solidFill>
                <a:srgbClr val="000000"/>
              </a:solidFill>
              <a:latin typeface="メイリオ" panose="020B0604030504040204" pitchFamily="50" charset="-128"/>
              <a:ea typeface="メイリオ" panose="020B0604030504040204" pitchFamily="50" charset="-128"/>
            </a:endParaRPr>
          </a:p>
        </p:txBody>
      </p:sp>
      <p:graphicFrame>
        <p:nvGraphicFramePr>
          <p:cNvPr id="12" name="グラフ 11">
            <a:extLst>
              <a:ext uri="{FF2B5EF4-FFF2-40B4-BE49-F238E27FC236}">
                <a16:creationId xmlns:a16="http://schemas.microsoft.com/office/drawing/2014/main" id="{96BFE64C-1D56-4443-830A-4631479C0279}"/>
              </a:ext>
            </a:extLst>
          </p:cNvPr>
          <p:cNvGraphicFramePr>
            <a:graphicFrameLocks/>
          </p:cNvGraphicFramePr>
          <p:nvPr>
            <p:extLst>
              <p:ext uri="{D42A27DB-BD31-4B8C-83A1-F6EECF244321}">
                <p14:modId xmlns:p14="http://schemas.microsoft.com/office/powerpoint/2010/main" val="1973646291"/>
              </p:ext>
            </p:extLst>
          </p:nvPr>
        </p:nvGraphicFramePr>
        <p:xfrm>
          <a:off x="-5773" y="1497875"/>
          <a:ext cx="6677837" cy="5360125"/>
        </p:xfrm>
        <a:graphic>
          <a:graphicData uri="http://schemas.openxmlformats.org/drawingml/2006/chart">
            <c:chart xmlns:c="http://schemas.openxmlformats.org/drawingml/2006/chart" xmlns:r="http://schemas.openxmlformats.org/officeDocument/2006/relationships" r:id="rId7"/>
          </a:graphicData>
        </a:graphic>
      </p:graphicFrame>
      <p:pic>
        <p:nvPicPr>
          <p:cNvPr id="6" name="オーディオ 5">
            <a:hlinkClick r:id="" action="ppaction://media"/>
            <a:extLst>
              <a:ext uri="{FF2B5EF4-FFF2-40B4-BE49-F238E27FC236}">
                <a16:creationId xmlns:a16="http://schemas.microsoft.com/office/drawing/2014/main" id="{C5A4AF64-6F95-47F6-AD62-7106F225B8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5743999"/>
      </p:ext>
    </p:extLst>
  </p:cSld>
  <p:clrMapOvr>
    <a:masterClrMapping/>
  </p:clrMapOvr>
  <mc:AlternateContent xmlns:mc="http://schemas.openxmlformats.org/markup-compatibility/2006">
    <mc:Choice xmlns:p14="http://schemas.microsoft.com/office/powerpoint/2010/main" Requires="p14">
      <p:transition spd="slow" p14:dur="2000" advTm="14824"/>
    </mc:Choice>
    <mc:Fallback>
      <p:transition spd="slow" advTm="14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1775" x="12104688" y="4035425"/>
          <p14:tracePt t="11782" x="12057063" y="4043363"/>
          <p14:tracePt t="11793" x="12025313" y="4051300"/>
          <p14:tracePt t="11796" x="11968163" y="4059238"/>
          <p14:tracePt t="11803" x="11936413" y="4067175"/>
          <p14:tracePt t="11811" x="11896725" y="4075113"/>
          <p14:tracePt t="11819" x="11849100" y="4083050"/>
          <p14:tracePt t="11827" x="11801475" y="4090988"/>
          <p14:tracePt t="11836" x="11777663" y="4098925"/>
          <p14:tracePt t="11844" x="11753850" y="4106863"/>
          <p14:tracePt t="11850" x="11722100" y="4114800"/>
          <p14:tracePt t="11858" x="11698288" y="4122738"/>
          <p14:tracePt t="11871" x="11674475" y="4138613"/>
          <p14:tracePt t="11878" x="11649075" y="4138613"/>
          <p14:tracePt t="11886" x="11617325" y="4138613"/>
          <p14:tracePt t="11893" x="11601450" y="4146550"/>
          <p14:tracePt t="11918" x="11537950" y="4154488"/>
          <p14:tracePt t="11923" x="11490325" y="4162425"/>
          <p14:tracePt t="11931" x="11466513" y="4170363"/>
          <p14:tracePt t="11939" x="11450638" y="4170363"/>
          <p14:tracePt t="11947" x="11434763" y="4170363"/>
          <p14:tracePt t="11955" x="11426825" y="4178300"/>
          <p14:tracePt t="11980" x="11418888" y="4178300"/>
          <p14:tracePt t="11996" x="11418888" y="4186238"/>
          <p14:tracePt t="12012" x="11410950" y="4186238"/>
          <p14:tracePt t="12027" x="11410950" y="4194175"/>
          <p14:tracePt t="12036" x="11403013" y="4194175"/>
          <p14:tracePt t="12044" x="11395075" y="4194175"/>
          <p14:tracePt t="12052" x="11395075" y="4202113"/>
          <p14:tracePt t="12068" x="11379200" y="4202113"/>
          <p14:tracePt t="12076" x="11371263" y="4210050"/>
          <p14:tracePt t="12085" x="11363325" y="4210050"/>
          <p14:tracePt t="12092" x="11355388" y="4210050"/>
          <p14:tracePt t="12108" x="11347450" y="4217988"/>
          <p14:tracePt t="12118" x="11339513" y="4217988"/>
          <p14:tracePt t="12132" x="11331575" y="4233863"/>
          <p14:tracePt t="12139" x="11323638" y="4233863"/>
          <p14:tracePt t="12148" x="11306175" y="4249738"/>
          <p14:tracePt t="12156" x="11290300" y="4273550"/>
          <p14:tracePt t="12163" x="11266488" y="4291013"/>
          <p14:tracePt t="12171" x="11218863" y="4314825"/>
          <p14:tracePt t="12179" x="11187113" y="4330700"/>
          <p14:tracePt t="12187" x="11147425" y="4346575"/>
          <p14:tracePt t="12194" x="11099800" y="4378325"/>
          <p14:tracePt t="12202" x="11028363" y="4394200"/>
          <p14:tracePt t="12212" x="10971213" y="4410075"/>
          <p14:tracePt t="12219" x="10891838" y="4441825"/>
          <p14:tracePt t="12227" x="10812463" y="4449763"/>
          <p14:tracePt t="12235" x="10725150" y="4473575"/>
          <p14:tracePt t="12243" x="10620375" y="4489450"/>
          <p14:tracePt t="12251" x="10509250" y="4489450"/>
          <p14:tracePt t="12259" x="10414000" y="4489450"/>
          <p14:tracePt t="12267" x="10269538" y="4489450"/>
          <p14:tracePt t="12275" x="10134600" y="4497388"/>
          <p14:tracePt t="12284" x="9999663" y="4497388"/>
          <p14:tracePt t="12291" x="9847263" y="4497388"/>
          <p14:tracePt t="12300" x="9672638" y="4497388"/>
          <p14:tracePt t="12306" x="9504363" y="4497388"/>
          <p14:tracePt t="12314" x="9345613" y="4497388"/>
          <p14:tracePt t="12323" x="9169400" y="4497388"/>
          <p14:tracePt t="12331" x="8955088" y="4497388"/>
          <p14:tracePt t="12340" x="8763000" y="4497388"/>
          <p14:tracePt t="12347" x="8604250" y="4497388"/>
          <p14:tracePt t="12355" x="8435975" y="4497388"/>
          <p14:tracePt t="12363" x="8277225" y="4497388"/>
          <p14:tracePt t="12370" x="8101013" y="4497388"/>
          <p14:tracePt t="12379" x="7926388" y="4497388"/>
          <p14:tracePt t="12387" x="7726363" y="4497388"/>
          <p14:tracePt t="12395" x="7551738" y="4497388"/>
          <p14:tracePt t="12403" x="7399338" y="4497388"/>
          <p14:tracePt t="12411" x="7288213" y="4505325"/>
          <p14:tracePt t="12419" x="7177088" y="4505325"/>
          <p14:tracePt t="12426" x="7056438" y="4505325"/>
          <p14:tracePt t="12436" x="6945313" y="4513263"/>
          <p14:tracePt t="12443" x="6784975" y="4513263"/>
          <p14:tracePt t="12451" x="6665913" y="4513263"/>
          <p14:tracePt t="12459" x="6570663" y="4513263"/>
          <p14:tracePt t="12467" x="6459538" y="4513263"/>
          <p14:tracePt t="12475" x="6338888" y="4513263"/>
          <p14:tracePt t="12483" x="6267450" y="4513263"/>
          <p14:tracePt t="12491" x="6188075" y="4513263"/>
          <p14:tracePt t="12500" x="6124575" y="4513263"/>
          <p14:tracePt t="12507" x="6083300" y="4513263"/>
          <p14:tracePt t="12517" x="6059488" y="4513263"/>
          <p14:tracePt t="12523" x="6043613" y="4513263"/>
          <p14:tracePt t="12531" x="6035675" y="4513263"/>
          <p14:tracePt t="12579" x="6067425" y="4513263"/>
          <p14:tracePt t="12588" x="6132513" y="4497388"/>
          <p14:tracePt t="12596" x="6235700" y="4497388"/>
          <p14:tracePt t="12604" x="6354763" y="4497388"/>
          <p14:tracePt t="12612" x="6562725" y="4497388"/>
          <p14:tracePt t="12620" x="6802438" y="4497388"/>
          <p14:tracePt t="12628" x="7104063" y="4481513"/>
          <p14:tracePt t="12636" x="7367588" y="4481513"/>
          <p14:tracePt t="12644" x="7670800" y="4465638"/>
          <p14:tracePt t="12654" x="7870825" y="4465638"/>
          <p14:tracePt t="12662" x="8148638" y="4465638"/>
          <p14:tracePt t="12670" x="8499475" y="4465638"/>
          <p14:tracePt t="12676" x="8763000" y="4473575"/>
          <p14:tracePt t="12687" x="9002713" y="4489450"/>
          <p14:tracePt t="12692" x="9185275" y="4497388"/>
          <p14:tracePt t="12701" x="9409113" y="4521200"/>
          <p14:tracePt t="12707" x="9664700" y="4576763"/>
          <p14:tracePt t="12714" x="9959975" y="4633913"/>
          <p14:tracePt t="12723" x="10150475" y="4665663"/>
          <p14:tracePt t="12731" x="10398125" y="4705350"/>
          <p14:tracePt t="12739" x="10525125" y="4737100"/>
          <p14:tracePt t="12747" x="10669588" y="4760913"/>
          <p14:tracePt t="12755" x="10788650" y="4768850"/>
          <p14:tracePt t="12763" x="10883900" y="4784725"/>
          <p14:tracePt t="12770" x="10947400" y="4784725"/>
          <p14:tracePt t="12779" x="10980738" y="4784725"/>
          <p14:tracePt t="12787" x="10988675" y="4784725"/>
          <p14:tracePt t="13308" x="11012488" y="4784725"/>
          <p14:tracePt t="13318" x="11044238" y="4768850"/>
          <p14:tracePt t="13325" x="11060113" y="4745038"/>
          <p14:tracePt t="13331" x="11107738" y="4713288"/>
          <p14:tracePt t="13338" x="11187113" y="4689475"/>
          <p14:tracePt t="13347" x="11266488" y="4641850"/>
          <p14:tracePt t="13355" x="11434763" y="4537075"/>
          <p14:tracePt t="13363" x="11585575" y="4441825"/>
          <p14:tracePt t="13371" x="11730038" y="4354513"/>
          <p14:tracePt t="13380" x="11960225" y="4233863"/>
          <p14:tracePt t="13387" x="12168188" y="41306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家の中の危険個所</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8333C82B-3128-4540-A32F-1706FD676E84}"/>
              </a:ext>
            </a:extLst>
          </p:cNvPr>
          <p:cNvSpPr/>
          <p:nvPr/>
        </p:nvSpPr>
        <p:spPr>
          <a:xfrm>
            <a:off x="6867873" y="1666432"/>
            <a:ext cx="5191665" cy="4662815"/>
          </a:xfrm>
          <a:prstGeom prst="rect">
            <a:avLst/>
          </a:prstGeom>
        </p:spPr>
        <p:txBody>
          <a:bodyPr wrap="square">
            <a:spAutoFit/>
          </a:bodyPr>
          <a:lstStyle/>
          <a:p>
            <a:pPr>
              <a:lnSpc>
                <a:spcPct val="150000"/>
              </a:lnSpc>
            </a:pPr>
            <a:r>
              <a:rPr lang="zh-TW" altLang="en-US" sz="3200" dirty="0">
                <a:solidFill>
                  <a:srgbClr val="000000"/>
                </a:solidFill>
                <a:latin typeface="メイリオ" panose="020B0604030504040204" pitchFamily="50" charset="-128"/>
                <a:ea typeface="メイリオ" panose="020B0604030504040204" pitchFamily="50" charset="-128"/>
              </a:rPr>
              <a:t>第１位：居室</a:t>
            </a:r>
          </a:p>
          <a:p>
            <a:pPr>
              <a:lnSpc>
                <a:spcPct val="150000"/>
              </a:lnSpc>
            </a:pPr>
            <a:r>
              <a:rPr lang="zh-TW" altLang="en-US" sz="3200" dirty="0">
                <a:solidFill>
                  <a:srgbClr val="000000"/>
                </a:solidFill>
                <a:latin typeface="メイリオ" panose="020B0604030504040204" pitchFamily="50" charset="-128"/>
                <a:ea typeface="メイリオ" panose="020B0604030504040204" pitchFamily="50" charset="-128"/>
              </a:rPr>
              <a:t>第２位：階段</a:t>
            </a:r>
          </a:p>
          <a:p>
            <a:pPr>
              <a:lnSpc>
                <a:spcPct val="150000"/>
              </a:lnSpc>
            </a:pPr>
            <a:r>
              <a:rPr lang="zh-TW" altLang="en-US" sz="3200" dirty="0">
                <a:solidFill>
                  <a:srgbClr val="000000"/>
                </a:solidFill>
                <a:latin typeface="メイリオ" panose="020B0604030504040204" pitchFamily="50" charset="-128"/>
                <a:ea typeface="メイリオ" panose="020B0604030504040204" pitchFamily="50" charset="-128"/>
              </a:rPr>
              <a:t>第３位：廊下</a:t>
            </a:r>
          </a:p>
          <a:p>
            <a:pPr>
              <a:lnSpc>
                <a:spcPct val="150000"/>
              </a:lnSpc>
            </a:pPr>
            <a:r>
              <a:rPr lang="zh-TW" altLang="en-US" sz="3200" dirty="0">
                <a:solidFill>
                  <a:srgbClr val="000000"/>
                </a:solidFill>
                <a:latin typeface="メイリオ" panose="020B0604030504040204" pitchFamily="50" charset="-128"/>
                <a:ea typeface="メイリオ" panose="020B0604030504040204" pitchFamily="50" charset="-128"/>
              </a:rPr>
              <a:t>第４位：玄関</a:t>
            </a:r>
            <a:endParaRPr lang="en-US" altLang="ja-JP" sz="3200" dirty="0">
              <a:solidFill>
                <a:srgbClr val="000000"/>
              </a:solidFill>
              <a:latin typeface="メイリオ" panose="020B0604030504040204" pitchFamily="50" charset="-128"/>
              <a:ea typeface="メイリオ" panose="020B0604030504040204" pitchFamily="50" charset="-128"/>
            </a:endParaRPr>
          </a:p>
          <a:p>
            <a:pPr>
              <a:lnSpc>
                <a:spcPct val="150000"/>
              </a:lnSpc>
            </a:pPr>
            <a:r>
              <a:rPr lang="ja-JP" altLang="en-US" sz="2400" dirty="0">
                <a:solidFill>
                  <a:srgbClr val="000000"/>
                </a:solidFill>
                <a:latin typeface="メイリオ" panose="020B0604030504040204" pitchFamily="50" charset="-128"/>
                <a:ea typeface="メイリオ" panose="020B0604030504040204" pitchFamily="50" charset="-128"/>
              </a:rPr>
              <a:t>出展：消費者庁高齢者の事故の状況について－「人口動態調査」調査票情報及び「救急搬送データ」分析－</a:t>
            </a:r>
          </a:p>
        </p:txBody>
      </p:sp>
      <p:graphicFrame>
        <p:nvGraphicFramePr>
          <p:cNvPr id="13" name="コンテンツ プレースホルダー 9">
            <a:extLst>
              <a:ext uri="{FF2B5EF4-FFF2-40B4-BE49-F238E27FC236}">
                <a16:creationId xmlns:a16="http://schemas.microsoft.com/office/drawing/2014/main" id="{9775E0FF-2233-480F-8FD5-3ACDBB510E88}"/>
              </a:ext>
            </a:extLst>
          </p:cNvPr>
          <p:cNvGraphicFramePr>
            <a:graphicFrameLocks/>
          </p:cNvGraphicFramePr>
          <p:nvPr>
            <p:extLst>
              <p:ext uri="{D42A27DB-BD31-4B8C-83A1-F6EECF244321}">
                <p14:modId xmlns:p14="http://schemas.microsoft.com/office/powerpoint/2010/main" val="2299989463"/>
              </p:ext>
            </p:extLst>
          </p:nvPr>
        </p:nvGraphicFramePr>
        <p:xfrm>
          <a:off x="0" y="1497874"/>
          <a:ext cx="6566589" cy="5360125"/>
        </p:xfrm>
        <a:graphic>
          <a:graphicData uri="http://schemas.openxmlformats.org/drawingml/2006/chart">
            <c:chart xmlns:c="http://schemas.openxmlformats.org/drawingml/2006/chart" xmlns:r="http://schemas.openxmlformats.org/officeDocument/2006/relationships" r:id="rId7"/>
          </a:graphicData>
        </a:graphic>
      </p:graphicFrame>
      <p:pic>
        <p:nvPicPr>
          <p:cNvPr id="5" name="オーディオ 4">
            <a:hlinkClick r:id="" action="ppaction://media"/>
            <a:extLst>
              <a:ext uri="{FF2B5EF4-FFF2-40B4-BE49-F238E27FC236}">
                <a16:creationId xmlns:a16="http://schemas.microsoft.com/office/drawing/2014/main" id="{A1A73776-E609-419C-AB35-5D254953E2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0942134"/>
      </p:ext>
    </p:extLst>
  </p:cSld>
  <p:clrMapOvr>
    <a:masterClrMapping/>
  </p:clrMapOvr>
  <mc:AlternateContent xmlns:mc="http://schemas.openxmlformats.org/markup-compatibility/2006">
    <mc:Choice xmlns:p14="http://schemas.microsoft.com/office/powerpoint/2010/main" Requires="p14">
      <p:transition spd="slow" p14:dur="2000" advTm="23322"/>
    </mc:Choice>
    <mc:Fallback>
      <p:transition spd="slow" advTm="23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2381" x="11809413" y="3213100"/>
          <p14:tracePt t="12387" x="11561763" y="3173413"/>
          <p14:tracePt t="12398" x="11314113" y="3149600"/>
          <p14:tracePt t="12402" x="11083925" y="3125788"/>
          <p14:tracePt t="12414" x="10923588" y="3101975"/>
          <p14:tracePt t="12418" x="10828338" y="3094038"/>
          <p14:tracePt t="12426" x="10733088" y="3070225"/>
          <p14:tracePt t="12434" x="10669588" y="3062288"/>
          <p14:tracePt t="12442" x="10620375" y="3054350"/>
          <p14:tracePt t="12450" x="10572750" y="3038475"/>
          <p14:tracePt t="12458" x="10548938" y="3038475"/>
          <p14:tracePt t="12466" x="10517188" y="3014663"/>
          <p14:tracePt t="12473" x="10501313" y="3006725"/>
          <p14:tracePt t="12482" x="10485438" y="2998788"/>
          <p14:tracePt t="12491" x="10477500" y="2990850"/>
          <p14:tracePt t="12498" x="10469563" y="2982913"/>
          <p14:tracePt t="12506" x="10461625" y="2974975"/>
          <p14:tracePt t="12514" x="10445750" y="2959100"/>
          <p14:tracePt t="12522" x="10437813" y="2943225"/>
          <p14:tracePt t="12531" x="10414000" y="2919413"/>
          <p14:tracePt t="12538" x="10374313" y="2894013"/>
          <p14:tracePt t="12547" x="10326688" y="2862263"/>
          <p14:tracePt t="12554" x="10253663" y="2822575"/>
          <p14:tracePt t="12564" x="10174288" y="2774950"/>
          <p14:tracePt t="12570" x="10047288" y="2711450"/>
          <p14:tracePt t="12578" x="9926638" y="2663825"/>
          <p14:tracePt t="12585" x="9752013" y="2608263"/>
          <p14:tracePt t="12595" x="9601200" y="2559050"/>
          <p14:tracePt t="12601" x="9488488" y="2535238"/>
          <p14:tracePt t="12610" x="9385300" y="2503488"/>
          <p14:tracePt t="12617" x="9274175" y="2487613"/>
          <p14:tracePt t="12625" x="9193213" y="2487613"/>
          <p14:tracePt t="12633" x="9153525" y="2471738"/>
          <p14:tracePt t="12641" x="9121775" y="2463800"/>
          <p14:tracePt t="12649" x="9113838" y="2463800"/>
          <p14:tracePt t="12657" x="9105900" y="2463800"/>
          <p14:tracePt t="12779" x="9121775" y="2455863"/>
          <p14:tracePt t="12787" x="9153525" y="2439988"/>
          <p14:tracePt t="12796" x="9234488" y="2424113"/>
          <p14:tracePt t="12803" x="9329738" y="2384425"/>
          <p14:tracePt t="12814" x="9424988" y="2352675"/>
          <p14:tracePt t="12818" x="9551988" y="2320925"/>
          <p14:tracePt t="12827" x="9688513" y="2273300"/>
          <p14:tracePt t="12834" x="9815513" y="2249488"/>
          <p14:tracePt t="12841" x="9902825" y="2233613"/>
          <p14:tracePt t="12849" x="9975850" y="2208213"/>
          <p14:tracePt t="12857" x="10086975" y="2192338"/>
          <p14:tracePt t="12877" x="10150475" y="2184400"/>
          <p14:tracePt t="12881" x="10174288" y="2184400"/>
          <p14:tracePt t="12889" x="10182225" y="2184400"/>
          <p14:tracePt t="13252" x="10190163" y="2184400"/>
          <p14:tracePt t="13747" x="10198100" y="2184400"/>
          <p14:tracePt t="13753" x="10206038" y="2184400"/>
          <p14:tracePt t="13761" x="10237788" y="2200275"/>
          <p14:tracePt t="13769" x="10269538" y="2208213"/>
          <p14:tracePt t="13781" x="10310813" y="2224088"/>
          <p14:tracePt t="13787" x="10374313" y="2265363"/>
          <p14:tracePt t="13798" x="10445750" y="2289175"/>
          <p14:tracePt t="13802" x="10485438" y="2312988"/>
          <p14:tracePt t="13811" x="10533063" y="2344738"/>
          <p14:tracePt t="13821" x="10604500" y="2376488"/>
          <p14:tracePt t="13828" x="10629900" y="2392363"/>
          <p14:tracePt t="13835" x="10669588" y="2408238"/>
          <p14:tracePt t="13843" x="10717213" y="2439988"/>
          <p14:tracePt t="13850" x="10741025" y="2455863"/>
          <p14:tracePt t="13857" x="10764838" y="2463800"/>
          <p14:tracePt t="13865" x="10772775" y="2479675"/>
          <p14:tracePt t="13877" x="10780713" y="2479675"/>
          <p14:tracePt t="13881" x="10780713" y="2487613"/>
          <p14:tracePt t="13890" x="10788650" y="2495550"/>
          <p14:tracePt t="13922" x="10796588" y="2495550"/>
          <p14:tracePt t="14786" x="10788650" y="2511425"/>
          <p14:tracePt t="14796" x="10788650" y="2519363"/>
          <p14:tracePt t="14818" x="10788650" y="2527300"/>
          <p14:tracePt t="14827" x="10788650" y="2535238"/>
          <p14:tracePt t="14838" x="10780713" y="2535238"/>
          <p14:tracePt t="14842" x="10780713" y="2543175"/>
          <p14:tracePt t="14851" x="10772775" y="2543175"/>
          <p14:tracePt t="14859" x="10764838" y="2551113"/>
          <p14:tracePt t="14866" x="10756900" y="2551113"/>
          <p14:tracePt t="14881" x="10756900" y="2559050"/>
          <p14:tracePt t="14883" x="10748963" y="2566988"/>
          <p14:tracePt t="14890" x="10733088" y="2566988"/>
          <p14:tracePt t="14898" x="10733088" y="2584450"/>
          <p14:tracePt t="14907" x="10717213" y="2584450"/>
          <p14:tracePt t="14914" x="10709275" y="2592388"/>
          <p14:tracePt t="14922" x="10693400" y="2608263"/>
          <p14:tracePt t="14930" x="10677525" y="2608263"/>
          <p14:tracePt t="14937" x="10653713" y="2632075"/>
          <p14:tracePt t="14945" x="10629900" y="2640013"/>
          <p14:tracePt t="14953" x="10596563" y="2663825"/>
          <p14:tracePt t="14962" x="10580688" y="2679700"/>
          <p14:tracePt t="14970" x="10541000" y="2727325"/>
          <p14:tracePt t="14982" x="10501313" y="2751138"/>
          <p14:tracePt t="14987" x="10461625" y="2782888"/>
          <p14:tracePt t="14995" x="10437813" y="2814638"/>
          <p14:tracePt t="15003" x="10406063" y="2838450"/>
          <p14:tracePt t="15011" x="10382250" y="2854325"/>
          <p14:tracePt t="15021" x="10342563" y="2886075"/>
          <p14:tracePt t="15028" x="10294938" y="2919413"/>
          <p14:tracePt t="15036" x="10261600" y="2935288"/>
          <p14:tracePt t="15043" x="10237788" y="2959100"/>
          <p14:tracePt t="15051" x="10198100" y="2982913"/>
          <p14:tracePt t="15058" x="10158413" y="3014663"/>
          <p14:tracePt t="15067" x="10134600" y="3022600"/>
          <p14:tracePt t="15075" x="10086975" y="3046413"/>
          <p14:tracePt t="15082" x="10039350" y="3070225"/>
          <p14:tracePt t="15091" x="10007600" y="3101975"/>
          <p14:tracePt t="15099" x="9975850" y="3117850"/>
          <p14:tracePt t="15105" x="9952038" y="3125788"/>
          <p14:tracePt t="15113" x="9902825" y="3141663"/>
          <p14:tracePt t="15122" x="9871075" y="3165475"/>
          <p14:tracePt t="15131" x="9823450" y="3181350"/>
          <p14:tracePt t="15138" x="9767888" y="3213100"/>
          <p14:tracePt t="15147" x="9720263" y="3236913"/>
          <p14:tracePt t="15154" x="9672638" y="3252788"/>
          <p14:tracePt t="15163" x="9625013" y="3278188"/>
          <p14:tracePt t="15169" x="9559925" y="3302000"/>
          <p14:tracePt t="15179" x="9488488" y="3333750"/>
          <p14:tracePt t="15186" x="9440863" y="3357563"/>
          <p14:tracePt t="15195" x="9377363" y="3381375"/>
          <p14:tracePt t="15202" x="9321800" y="3397250"/>
          <p14:tracePt t="15211" x="9250363" y="3421063"/>
          <p14:tracePt t="15217" x="9177338" y="3436938"/>
          <p14:tracePt t="15225" x="9090025" y="3452813"/>
          <p14:tracePt t="15233" x="9018588" y="3468688"/>
          <p14:tracePt t="15242" x="8963025" y="3476625"/>
          <p14:tracePt t="15252" x="8874125" y="3492500"/>
          <p14:tracePt t="15258" x="8810625" y="3500438"/>
          <p14:tracePt t="15267" x="8755063" y="3508375"/>
          <p14:tracePt t="15273" x="8699500" y="3516313"/>
          <p14:tracePt t="15281" x="8651875" y="3516313"/>
          <p14:tracePt t="15289" x="8628063" y="3516313"/>
          <p14:tracePt t="15298" x="8620125" y="3516313"/>
          <p14:tracePt t="15306" x="8612188" y="3516313"/>
          <p14:tracePt t="15345" x="8612188" y="3508375"/>
          <p14:tracePt t="15353" x="8612188" y="3492500"/>
          <p14:tracePt t="15362" x="8612188" y="3484563"/>
          <p14:tracePt t="15370" x="8612188" y="3468688"/>
          <p14:tracePt t="15379" x="8612188" y="3460750"/>
          <p14:tracePt t="15385" x="8612188" y="3452813"/>
          <p14:tracePt t="15393" x="8612188" y="3444875"/>
          <p14:tracePt t="15401" x="8612188" y="3429000"/>
          <p14:tracePt t="15410" x="8612188" y="3421063"/>
          <p14:tracePt t="15419" x="8612188" y="3413125"/>
          <p14:tracePt t="15427" x="8612188" y="3397250"/>
          <p14:tracePt t="15434" x="8612188" y="3381375"/>
          <p14:tracePt t="15441" x="8612188" y="3373438"/>
          <p14:tracePt t="15449" x="8612188" y="3365500"/>
          <p14:tracePt t="15457" x="8612188" y="3341688"/>
          <p14:tracePt t="15465" x="8620125" y="3325813"/>
          <p14:tracePt t="15474" x="8620125" y="3317875"/>
          <p14:tracePt t="15482" x="8620125" y="3294063"/>
          <p14:tracePt t="15490" x="8628063" y="3286125"/>
          <p14:tracePt t="15498" x="8628063" y="3262313"/>
          <p14:tracePt t="15505" x="8628063" y="3252788"/>
          <p14:tracePt t="15514" x="8636000" y="3236913"/>
          <p14:tracePt t="15521" x="8643938" y="3228975"/>
          <p14:tracePt t="15531" x="8643938" y="3213100"/>
          <p14:tracePt t="15538" x="8651875" y="3213100"/>
          <p14:tracePt t="15546" x="8659813" y="3205163"/>
          <p14:tracePt t="15562" x="8667750" y="3197225"/>
          <p14:tracePt t="15569" x="8675688" y="3197225"/>
          <p14:tracePt t="15580" x="8691563" y="3197225"/>
          <p14:tracePt t="15586" x="8715375" y="3189288"/>
          <p14:tracePt t="15595" x="8763000" y="3181350"/>
          <p14:tracePt t="15602" x="8802688" y="3181350"/>
          <p14:tracePt t="15610" x="8850313" y="3173413"/>
          <p14:tracePt t="15617" x="8883650" y="3165475"/>
          <p14:tracePt t="15625" x="8939213" y="3165475"/>
          <p14:tracePt t="15633" x="9002713" y="3149600"/>
          <p14:tracePt t="15642" x="9058275" y="3149600"/>
          <p14:tracePt t="15650" x="9137650" y="3141663"/>
          <p14:tracePt t="15658" x="9201150" y="3141663"/>
          <p14:tracePt t="15666" x="9266238" y="3141663"/>
          <p14:tracePt t="15673" x="9321800" y="3133725"/>
          <p14:tracePt t="15681" x="9377363" y="3133725"/>
          <p14:tracePt t="15689" x="9432925" y="3133725"/>
          <p14:tracePt t="15698" x="9464675" y="3133725"/>
          <p14:tracePt t="15706" x="9504363" y="3125788"/>
          <p14:tracePt t="15714" x="9528175" y="3125788"/>
          <p14:tracePt t="15722" x="9551988" y="3125788"/>
          <p14:tracePt t="15730" x="9567863" y="3125788"/>
          <p14:tracePt t="15737" x="9593263" y="3125788"/>
          <p14:tracePt t="15745" x="9601200" y="3117850"/>
          <p14:tracePt t="17277" x="9617075" y="3117850"/>
          <p14:tracePt t="17283" x="9632950" y="3149600"/>
          <p14:tracePt t="17290" x="9648825" y="3165475"/>
          <p14:tracePt t="17298" x="9664700" y="3213100"/>
          <p14:tracePt t="17305" x="9680575" y="3262313"/>
          <p14:tracePt t="17314" x="9696450" y="3317875"/>
          <p14:tracePt t="17322" x="9696450" y="3365500"/>
          <p14:tracePt t="17330" x="9696450" y="3397250"/>
          <p14:tracePt t="17338" x="9696450" y="3444875"/>
          <p14:tracePt t="17346" x="9696450" y="3468688"/>
          <p14:tracePt t="17354" x="9672638" y="3516313"/>
          <p14:tracePt t="17362" x="9656763" y="3540125"/>
          <p14:tracePt t="17370" x="9625013" y="3579813"/>
          <p14:tracePt t="17380" x="9593263" y="3629025"/>
          <p14:tracePt t="17386" x="9567863" y="3644900"/>
          <p14:tracePt t="17394" x="9520238" y="3692525"/>
          <p14:tracePt t="17402" x="9480550" y="3724275"/>
          <p14:tracePt t="17411" x="9440863" y="3756025"/>
          <p14:tracePt t="17418" x="9409113" y="3779838"/>
          <p14:tracePt t="17427" x="9361488" y="3827463"/>
          <p14:tracePt t="17435" x="9329738" y="3859213"/>
          <p14:tracePt t="17443" x="9282113" y="3890963"/>
          <p14:tracePt t="17451" x="9250363" y="3914775"/>
          <p14:tracePt t="17459" x="9209088" y="3938588"/>
          <p14:tracePt t="17468" x="9161463" y="3971925"/>
          <p14:tracePt t="17474" x="9129713" y="3987800"/>
          <p14:tracePt t="17482" x="9090025" y="3995738"/>
          <p14:tracePt t="17491" x="9050338" y="3995738"/>
          <p14:tracePt t="17499" x="8994775" y="4011613"/>
          <p14:tracePt t="17506" x="8947150" y="4019550"/>
          <p14:tracePt t="17515" x="8915400" y="4027488"/>
          <p14:tracePt t="17522" x="8866188" y="4035425"/>
          <p14:tracePt t="17532" x="8834438" y="4043363"/>
          <p14:tracePt t="17539" x="8786813" y="4043363"/>
          <p14:tracePt t="17547" x="8763000" y="4043363"/>
          <p14:tracePt t="17555" x="8739188" y="4043363"/>
          <p14:tracePt t="17562" x="8731250" y="4043363"/>
          <p14:tracePt t="17579" x="8723313" y="4043363"/>
          <p14:tracePt t="17634" x="8715375" y="4035425"/>
          <p14:tracePt t="17642" x="8715375" y="4027488"/>
          <p14:tracePt t="17650" x="8715375" y="4019550"/>
          <p14:tracePt t="17659" x="8707438" y="4003675"/>
          <p14:tracePt t="17667" x="8699500" y="3979863"/>
          <p14:tracePt t="17676" x="8691563" y="3971925"/>
          <p14:tracePt t="17684" x="8691563" y="3956050"/>
          <p14:tracePt t="17691" x="8691563" y="3948113"/>
          <p14:tracePt t="17705" x="8691563" y="3938588"/>
          <p14:tracePt t="17739" x="8691563" y="3930650"/>
          <p14:tracePt t="17755" x="8699500" y="3930650"/>
          <p14:tracePt t="17762" x="8723313" y="3914775"/>
          <p14:tracePt t="17771" x="8778875" y="3906838"/>
          <p14:tracePt t="17781" x="8866188" y="3898900"/>
          <p14:tracePt t="17787" x="8955088" y="3890963"/>
          <p14:tracePt t="17795" x="9018588" y="3890963"/>
          <p14:tracePt t="17803" x="9105900" y="3883025"/>
          <p14:tracePt t="17811" x="9185275" y="3875088"/>
          <p14:tracePt t="17818" x="9274175" y="3875088"/>
          <p14:tracePt t="17827" x="9361488" y="3875088"/>
          <p14:tracePt t="17834" x="9448800" y="3875088"/>
          <p14:tracePt t="17842" x="9496425" y="3875088"/>
          <p14:tracePt t="17850" x="9536113" y="3875088"/>
          <p14:tracePt t="17858" x="9559925" y="3875088"/>
          <p14:tracePt t="17866" x="9575800" y="3875088"/>
          <p14:tracePt t="17890" x="9585325" y="3875088"/>
          <p14:tracePt t="19699" x="9601200" y="3883025"/>
          <p14:tracePt t="19708" x="9609138" y="3890963"/>
          <p14:tracePt t="19714" x="9617075" y="3890963"/>
          <p14:tracePt t="19722" x="9617075" y="3898900"/>
          <p14:tracePt t="19731" x="9625013" y="3906838"/>
          <p14:tracePt t="19738" x="9632950" y="3914775"/>
          <p14:tracePt t="19747" x="9640888" y="3922713"/>
          <p14:tracePt t="19754" x="9656763" y="3938588"/>
          <p14:tracePt t="19764" x="9656763" y="3948113"/>
          <p14:tracePt t="19770" x="9672638" y="3963988"/>
          <p14:tracePt t="19779" x="9672638" y="3987800"/>
          <p14:tracePt t="19787" x="9680575" y="3995738"/>
          <p14:tracePt t="19794" x="9688513" y="4011613"/>
          <p14:tracePt t="19802" x="9696450" y="4035425"/>
          <p14:tracePt t="19810" x="9696450" y="4051300"/>
          <p14:tracePt t="19818" x="9704388" y="4083050"/>
          <p14:tracePt t="19826" x="9712325" y="4090988"/>
          <p14:tracePt t="19835" x="9720263" y="4114800"/>
          <p14:tracePt t="19843" x="9720263" y="4138613"/>
          <p14:tracePt t="19851" x="9720263" y="4146550"/>
          <p14:tracePt t="19859" x="9720263" y="4178300"/>
          <p14:tracePt t="19867" x="9720263" y="4210050"/>
          <p14:tracePt t="19874" x="9728200" y="4233863"/>
          <p14:tracePt t="19897" x="9728200" y="4265613"/>
          <p14:tracePt t="19900" x="9736138" y="4314825"/>
          <p14:tracePt t="19906" x="9744075" y="4338638"/>
          <p14:tracePt t="19915" x="9744075" y="4370388"/>
          <p14:tracePt t="19923" x="9744075" y="4402138"/>
          <p14:tracePt t="19932" x="9744075" y="4425950"/>
          <p14:tracePt t="19939" x="9744075" y="4441825"/>
          <p14:tracePt t="19948" x="9744075" y="4465638"/>
          <p14:tracePt t="19955" x="9736138" y="4505325"/>
          <p14:tracePt t="19966" x="9720263" y="4521200"/>
          <p14:tracePt t="19972" x="9704388" y="4560888"/>
          <p14:tracePt t="19979" x="9680575" y="4576763"/>
          <p14:tracePt t="19987" x="9656763" y="4608513"/>
          <p14:tracePt t="19995" x="9640888" y="4624388"/>
          <p14:tracePt t="20004" x="9601200" y="4657725"/>
          <p14:tracePt t="20011" x="9551988" y="4697413"/>
          <p14:tracePt t="20020" x="9512300" y="4721225"/>
          <p14:tracePt t="20027" x="9456738" y="4745038"/>
          <p14:tracePt t="20038" x="9401175" y="4776788"/>
          <p14:tracePt t="20043" x="9345613" y="4792663"/>
          <p14:tracePt t="20051" x="9274175" y="4808538"/>
          <p14:tracePt t="20058" x="9201150" y="4824413"/>
          <p14:tracePt t="20066" x="9137650" y="4832350"/>
          <p14:tracePt t="20074" x="9090025" y="4840288"/>
          <p14:tracePt t="20082" x="9034463" y="4856163"/>
          <p14:tracePt t="20090" x="8963025" y="4864100"/>
          <p14:tracePt t="20099" x="8915400" y="4864100"/>
          <p14:tracePt t="20106" x="8850313" y="4872038"/>
          <p14:tracePt t="20114" x="8810625" y="4872038"/>
          <p14:tracePt t="20123" x="8755063" y="4879975"/>
          <p14:tracePt t="20131" x="8699500" y="4879975"/>
          <p14:tracePt t="20138" x="8628063" y="4887913"/>
          <p14:tracePt t="20147" x="8572500" y="4895850"/>
          <p14:tracePt t="20154" x="8515350" y="4895850"/>
          <p14:tracePt t="20164" x="8491538" y="4895850"/>
          <p14:tracePt t="20170" x="8443913" y="4895850"/>
          <p14:tracePt t="20178" x="8420100" y="4895850"/>
          <p14:tracePt t="20186" x="8404225" y="4895850"/>
          <p14:tracePt t="20205" x="8388350" y="4887913"/>
          <p14:tracePt t="20212" x="8380413" y="4887913"/>
          <p14:tracePt t="20221" x="8372475" y="4879975"/>
          <p14:tracePt t="20237" x="8364538" y="4864100"/>
          <p14:tracePt t="20251" x="8348663" y="4856163"/>
          <p14:tracePt t="20267" x="8348663" y="4848225"/>
          <p14:tracePt t="20291" x="8348663" y="4840288"/>
          <p14:tracePt t="20306" x="8348663" y="4824413"/>
          <p14:tracePt t="20315" x="8364538" y="4808538"/>
          <p14:tracePt t="20322" x="8396288" y="4792663"/>
          <p14:tracePt t="20330" x="8443913" y="4776788"/>
          <p14:tracePt t="20338" x="8467725" y="4768850"/>
          <p14:tracePt t="20347" x="8515350" y="4752975"/>
          <p14:tracePt t="20354" x="8556625" y="4737100"/>
          <p14:tracePt t="20363" x="8620125" y="4729163"/>
          <p14:tracePt t="20371" x="8675688" y="4721225"/>
          <p14:tracePt t="20378" x="8747125" y="4705350"/>
          <p14:tracePt t="20386" x="8810625" y="4705350"/>
          <p14:tracePt t="20394" x="8874125" y="4697413"/>
          <p14:tracePt t="20403" x="8947150" y="4689475"/>
          <p14:tracePt t="20410" x="9042400" y="4681538"/>
          <p14:tracePt t="20418" x="9137650" y="4657725"/>
          <p14:tracePt t="20426" x="9305925" y="4641850"/>
          <p14:tracePt t="20434" x="9520238" y="4600575"/>
          <p14:tracePt t="20442" x="9704388" y="4568825"/>
          <p14:tracePt t="20450" x="9839325" y="4552950"/>
          <p14:tracePt t="20458" x="9967913" y="4529138"/>
          <p14:tracePt t="20467" x="10094913" y="4497388"/>
          <p14:tracePt t="20474" x="10198100" y="4481513"/>
          <p14:tracePt t="20483" x="10253663" y="4465638"/>
          <p14:tracePt t="20490" x="10310813" y="4449763"/>
          <p14:tracePt t="20498" x="10326688" y="4441825"/>
          <p14:tracePt t="20765" x="10334625" y="4433888"/>
          <p14:tracePt t="20774" x="10342563" y="4425950"/>
          <p14:tracePt t="20788" x="10358438" y="4410075"/>
          <p14:tracePt t="20794" x="10382250" y="4394200"/>
          <p14:tracePt t="20802" x="10429875" y="4370388"/>
          <p14:tracePt t="20810" x="10477500" y="4346575"/>
          <p14:tracePt t="20818" x="10556875" y="4298950"/>
          <p14:tracePt t="20827" x="10653713" y="4249738"/>
          <p14:tracePt t="20835" x="10820400" y="4170363"/>
          <p14:tracePt t="20842" x="10980738" y="4106863"/>
          <p14:tracePt t="20850" x="11139488" y="4051300"/>
          <p14:tracePt t="20858" x="11274425" y="3995738"/>
          <p14:tracePt t="20866" x="11458575" y="3922713"/>
          <p14:tracePt t="20881" x="11633200" y="3851275"/>
          <p14:tracePt t="20883" x="11769725" y="3811588"/>
          <p14:tracePt t="20891" x="11944350" y="3748088"/>
          <p14:tracePt t="20899" x="12080875" y="3708400"/>
          <p14:tracePt t="20906" x="12152313" y="36925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家庭での転倒予防ポイント</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抽象的なキューブの背景">
            <a:extLst>
              <a:ext uri="{FF2B5EF4-FFF2-40B4-BE49-F238E27FC236}">
                <a16:creationId xmlns:a16="http://schemas.microsoft.com/office/drawing/2014/main" id="{30770302-17C2-463A-8769-E5F6423D77EB}"/>
              </a:ext>
            </a:extLst>
          </p:cNvPr>
          <p:cNvPicPr>
            <a:picLocks noChangeAspect="1"/>
          </p:cNvPicPr>
          <p:nvPr/>
        </p:nvPicPr>
        <p:blipFill rotWithShape="1">
          <a:blip r:embed="rId7"/>
          <a:srcRect l="255" r="16080" b="1"/>
          <a:stretch/>
        </p:blipFill>
        <p:spPr>
          <a:xfrm>
            <a:off x="1847528" y="1960417"/>
            <a:ext cx="8080232" cy="4545131"/>
          </a:xfrm>
          <a:prstGeom prst="rect">
            <a:avLst/>
          </a:prstGeom>
        </p:spPr>
      </p:pic>
      <p:sp>
        <p:nvSpPr>
          <p:cNvPr id="3" name="テキスト ボックス 2">
            <a:extLst>
              <a:ext uri="{FF2B5EF4-FFF2-40B4-BE49-F238E27FC236}">
                <a16:creationId xmlns:a16="http://schemas.microsoft.com/office/drawing/2014/main" id="{257065B2-DF79-45AD-BA5F-DA78B4D756E6}"/>
              </a:ext>
            </a:extLst>
          </p:cNvPr>
          <p:cNvSpPr txBox="1"/>
          <p:nvPr/>
        </p:nvSpPr>
        <p:spPr>
          <a:xfrm>
            <a:off x="1847528" y="2143846"/>
            <a:ext cx="8080232" cy="1862048"/>
          </a:xfrm>
          <a:prstGeom prst="rect">
            <a:avLst/>
          </a:prstGeom>
          <a:noFill/>
        </p:spPr>
        <p:txBody>
          <a:bodyPr wrap="square" rtlCol="0">
            <a:spAutoFit/>
          </a:bodyPr>
          <a:lstStyle/>
          <a:p>
            <a:pPr algn="ctr">
              <a:lnSpc>
                <a:spcPct val="150000"/>
              </a:lnSpc>
            </a:pPr>
            <a:r>
              <a:rPr lang="zh-TW" altLang="en-US" sz="4000" b="1" dirty="0">
                <a:solidFill>
                  <a:srgbClr val="000000"/>
                </a:solidFill>
                <a:latin typeface="メイリオ" panose="020B0604030504040204" pitchFamily="50" charset="-128"/>
                <a:ea typeface="メイリオ" panose="020B0604030504040204" pitchFamily="50" charset="-128"/>
              </a:rPr>
              <a:t>居室</a:t>
            </a:r>
            <a:r>
              <a:rPr lang="ja-JP" altLang="en-US" sz="4000" b="1" dirty="0">
                <a:solidFill>
                  <a:srgbClr val="000000"/>
                </a:solidFill>
                <a:latin typeface="メイリオ" panose="020B0604030504040204" pitchFamily="50" charset="-128"/>
                <a:ea typeface="メイリオ" panose="020B0604030504040204" pitchFamily="50" charset="-128"/>
              </a:rPr>
              <a:t>　　</a:t>
            </a:r>
            <a:r>
              <a:rPr lang="zh-TW" altLang="en-US" sz="4000" b="1" dirty="0">
                <a:solidFill>
                  <a:srgbClr val="000000"/>
                </a:solidFill>
                <a:latin typeface="メイリオ" panose="020B0604030504040204" pitchFamily="50" charset="-128"/>
                <a:ea typeface="メイリオ" panose="020B0604030504040204" pitchFamily="50" charset="-128"/>
              </a:rPr>
              <a:t>階段</a:t>
            </a:r>
            <a:r>
              <a:rPr lang="ja-JP" altLang="en-US" sz="4000" b="1" dirty="0">
                <a:solidFill>
                  <a:srgbClr val="000000"/>
                </a:solidFill>
                <a:latin typeface="メイリオ" panose="020B0604030504040204" pitchFamily="50" charset="-128"/>
                <a:ea typeface="メイリオ" panose="020B0604030504040204" pitchFamily="50" charset="-128"/>
              </a:rPr>
              <a:t>　　</a:t>
            </a:r>
            <a:r>
              <a:rPr lang="zh-TW" altLang="en-US" sz="4000" b="1" dirty="0">
                <a:solidFill>
                  <a:srgbClr val="000000"/>
                </a:solidFill>
                <a:latin typeface="メイリオ" panose="020B0604030504040204" pitchFamily="50" charset="-128"/>
                <a:ea typeface="メイリオ" panose="020B0604030504040204" pitchFamily="50" charset="-128"/>
              </a:rPr>
              <a:t>廊</a:t>
            </a:r>
            <a:r>
              <a:rPr lang="ja-JP" altLang="en-US" sz="4000" b="1" dirty="0">
                <a:solidFill>
                  <a:srgbClr val="000000"/>
                </a:solidFill>
                <a:latin typeface="メイリオ" panose="020B0604030504040204" pitchFamily="50" charset="-128"/>
                <a:ea typeface="メイリオ" panose="020B0604030504040204" pitchFamily="50" charset="-128"/>
              </a:rPr>
              <a:t>下　　</a:t>
            </a:r>
            <a:r>
              <a:rPr lang="zh-TW" altLang="en-US" sz="4000" b="1" dirty="0">
                <a:solidFill>
                  <a:srgbClr val="000000"/>
                </a:solidFill>
                <a:latin typeface="メイリオ" panose="020B0604030504040204" pitchFamily="50" charset="-128"/>
                <a:ea typeface="メイリオ" panose="020B0604030504040204" pitchFamily="50" charset="-128"/>
              </a:rPr>
              <a:t>玄関</a:t>
            </a:r>
            <a:endParaRPr lang="en-US" altLang="zh-TW" sz="4000" b="1" dirty="0">
              <a:solidFill>
                <a:srgbClr val="000000"/>
              </a:solidFill>
              <a:latin typeface="メイリオ" panose="020B0604030504040204" pitchFamily="50" charset="-128"/>
              <a:ea typeface="メイリオ" panose="020B0604030504040204" pitchFamily="50" charset="-128"/>
            </a:endParaRPr>
          </a:p>
          <a:p>
            <a:pPr algn="ctr">
              <a:lnSpc>
                <a:spcPct val="150000"/>
              </a:lnSpc>
            </a:pPr>
            <a:r>
              <a:rPr lang="ja-JP" altLang="en-US" sz="4000" b="1" dirty="0">
                <a:solidFill>
                  <a:srgbClr val="000000"/>
                </a:solidFill>
                <a:latin typeface="メイリオ" panose="020B0604030504040204" pitchFamily="50" charset="-128"/>
                <a:ea typeface="メイリオ" panose="020B0604030504040204" pitchFamily="50" charset="-128"/>
              </a:rPr>
              <a:t>浴室</a:t>
            </a:r>
            <a:endParaRPr lang="en-US" altLang="ja-JP" sz="4000" b="1" dirty="0">
              <a:solidFill>
                <a:srgbClr val="000000"/>
              </a:solidFill>
              <a:latin typeface="メイリオ" panose="020B0604030504040204" pitchFamily="50" charset="-128"/>
              <a:ea typeface="メイリオ" panose="020B0604030504040204" pitchFamily="50" charset="-128"/>
            </a:endParaRPr>
          </a:p>
        </p:txBody>
      </p:sp>
      <p:pic>
        <p:nvPicPr>
          <p:cNvPr id="6" name="オーディオ 5">
            <a:hlinkClick r:id="" action="ppaction://media"/>
            <a:extLst>
              <a:ext uri="{FF2B5EF4-FFF2-40B4-BE49-F238E27FC236}">
                <a16:creationId xmlns:a16="http://schemas.microsoft.com/office/drawing/2014/main" id="{CB34FAEC-729A-4A57-B5AA-5F86638A7AA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0155370"/>
      </p:ext>
    </p:extLst>
  </p:cSld>
  <p:clrMapOvr>
    <a:masterClrMapping/>
  </p:clrMapOvr>
  <mc:AlternateContent xmlns:mc="http://schemas.openxmlformats.org/markup-compatibility/2006">
    <mc:Choice xmlns:p14="http://schemas.microsoft.com/office/powerpoint/2010/main" Requires="p14">
      <p:transition spd="slow" p14:dur="2000" advTm="16148"/>
    </mc:Choice>
    <mc:Fallback>
      <p:transition spd="slow" advTm="1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居室（リビング）</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descr="屋内, 自転車, テーブル, 散らかった が含まれている画像&#10;&#10;自動的に生成された説明">
            <a:extLst>
              <a:ext uri="{FF2B5EF4-FFF2-40B4-BE49-F238E27FC236}">
                <a16:creationId xmlns:a16="http://schemas.microsoft.com/office/drawing/2014/main" id="{C64F53A8-D9A9-4341-8A87-21BA191CFD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28" y="1531974"/>
            <a:ext cx="7014400" cy="5260800"/>
          </a:xfrm>
          <a:prstGeom prst="rect">
            <a:avLst/>
          </a:prstGeom>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7320136" y="1996606"/>
            <a:ext cx="4739478" cy="1200329"/>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電気製品のコードにつまずきに注意！</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7320136" y="4304949"/>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7452522" y="4914233"/>
            <a:ext cx="4739478" cy="1384995"/>
          </a:xfrm>
          <a:prstGeom prst="rect">
            <a:avLst/>
          </a:prstGeom>
          <a:noFill/>
        </p:spPr>
        <p:txBody>
          <a:bodyPr wrap="square" rtlCol="0">
            <a:spAutoFit/>
          </a:bodyPr>
          <a:lstStyle/>
          <a:p>
            <a:r>
              <a:rPr lang="ja-JP" altLang="en-US" sz="2800" b="1" dirty="0"/>
              <a:t>コードはなるべく短くして部屋を横切らないようにしましょう</a:t>
            </a:r>
            <a:endParaRPr lang="ja-JP" altLang="en-US" sz="2800" b="1" dirty="0">
              <a:latin typeface="メイリオ" panose="020B0604030504040204" pitchFamily="50" charset="-128"/>
              <a:ea typeface="メイリオ" panose="020B0604030504040204" pitchFamily="50" charset="-128"/>
            </a:endParaRPr>
          </a:p>
        </p:txBody>
      </p:sp>
      <p:pic>
        <p:nvPicPr>
          <p:cNvPr id="14" name="オーディオ 13">
            <a:hlinkClick r:id="" action="ppaction://media"/>
            <a:extLst>
              <a:ext uri="{FF2B5EF4-FFF2-40B4-BE49-F238E27FC236}">
                <a16:creationId xmlns:a16="http://schemas.microsoft.com/office/drawing/2014/main" id="{9CFC3BA2-997F-4E32-92CB-AFB297D75E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0808267"/>
      </p:ext>
    </p:extLst>
  </p:cSld>
  <p:clrMapOvr>
    <a:masterClrMapping/>
  </p:clrMapOvr>
  <mc:AlternateContent xmlns:mc="http://schemas.openxmlformats.org/markup-compatibility/2006">
    <mc:Choice xmlns:p14="http://schemas.microsoft.com/office/powerpoint/2010/main" Requires="p14">
      <p:transition spd="slow" p14:dur="2000" advTm="47169"/>
    </mc:Choice>
    <mc:Fallback>
      <p:transition spd="slow" advTm="47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居室２（リビング）</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7320136" y="1996606"/>
            <a:ext cx="4739478" cy="1754326"/>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小さなカーペットで滑ったり、段差につまずく！</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7320136" y="4304949"/>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7452522" y="4914233"/>
            <a:ext cx="4739478" cy="1384995"/>
          </a:xfrm>
          <a:prstGeom prst="rect">
            <a:avLst/>
          </a:prstGeom>
          <a:noFill/>
        </p:spPr>
        <p:txBody>
          <a:bodyPr wrap="square" rtlCol="0">
            <a:spAutoFit/>
          </a:bodyPr>
          <a:lstStyle/>
          <a:p>
            <a:r>
              <a:rPr lang="ja-JP" altLang="en-US" sz="2800" b="1" dirty="0"/>
              <a:t>毛足の短い、滑りにくいものにする、建物内の段差をなるべく無くしましょう。</a:t>
            </a:r>
          </a:p>
        </p:txBody>
      </p:sp>
      <p:pic>
        <p:nvPicPr>
          <p:cNvPr id="10" name="コンテンツ プレースホルダー 5" descr="テーブル, 屋内, 座る, 椅子 が含まれている画像&#10;&#10;自動的に生成された説明">
            <a:extLst>
              <a:ext uri="{FF2B5EF4-FFF2-40B4-BE49-F238E27FC236}">
                <a16:creationId xmlns:a16="http://schemas.microsoft.com/office/drawing/2014/main" id="{DA55B661-25CE-4C59-BF84-DD089F5CF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497875"/>
            <a:ext cx="7146833" cy="5360125"/>
          </a:xfrm>
          <a:prstGeom prst="rect">
            <a:avLst/>
          </a:prstGeom>
        </p:spPr>
      </p:pic>
      <p:pic>
        <p:nvPicPr>
          <p:cNvPr id="6" name="オーディオ 5">
            <a:hlinkClick r:id="" action="ppaction://media"/>
            <a:extLst>
              <a:ext uri="{FF2B5EF4-FFF2-40B4-BE49-F238E27FC236}">
                <a16:creationId xmlns:a16="http://schemas.microsoft.com/office/drawing/2014/main" id="{EE8AD40B-C254-41BB-8489-15D8E7A25C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6833655"/>
      </p:ext>
    </p:extLst>
  </p:cSld>
  <p:clrMapOvr>
    <a:masterClrMapping/>
  </p:clrMapOvr>
  <mc:AlternateContent xmlns:mc="http://schemas.openxmlformats.org/markup-compatibility/2006">
    <mc:Choice xmlns:p14="http://schemas.microsoft.com/office/powerpoint/2010/main" Requires="p14">
      <p:transition spd="slow" p14:dur="2000" advTm="17471"/>
    </mc:Choice>
    <mc:Fallback>
      <p:transition spd="slow" advTm="17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廊　下</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7320136" y="1996606"/>
            <a:ext cx="4739478" cy="1200329"/>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物に躓く・滑る・照明が暗く転ぶ！</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7320136" y="3990392"/>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7104708" y="4478697"/>
            <a:ext cx="4954906" cy="1815882"/>
          </a:xfrm>
          <a:prstGeom prst="rect">
            <a:avLst/>
          </a:prstGeom>
          <a:noFill/>
        </p:spPr>
        <p:txBody>
          <a:bodyPr wrap="square" rtlCol="0">
            <a:spAutoFit/>
          </a:bodyPr>
          <a:lstStyle/>
          <a:p>
            <a:r>
              <a:rPr lang="ja-JP" altLang="en-US" sz="2800" b="1" dirty="0"/>
              <a:t>・物を置かない。</a:t>
            </a:r>
            <a:endParaRPr lang="en-US" altLang="ja-JP" sz="2800" b="1" dirty="0"/>
          </a:p>
          <a:p>
            <a:pPr marL="449263" indent="-449263"/>
            <a:r>
              <a:rPr lang="ja-JP" altLang="en-US" sz="2800" b="1" dirty="0"/>
              <a:t>・滑りやすいワックスは使わない。</a:t>
            </a:r>
            <a:endParaRPr lang="en-US" altLang="ja-JP" sz="2800" b="1" dirty="0"/>
          </a:p>
          <a:p>
            <a:r>
              <a:rPr lang="ja-JP" altLang="en-US" sz="2800" b="1" dirty="0"/>
              <a:t>・人感センサー付き照明</a:t>
            </a:r>
          </a:p>
        </p:txBody>
      </p:sp>
      <p:pic>
        <p:nvPicPr>
          <p:cNvPr id="11" name="コンテンツ プレースホルダー 6" descr="屋内, 建物, 床, 座る が含まれている画像&#10;&#10;自動的に生成された説明">
            <a:extLst>
              <a:ext uri="{FF2B5EF4-FFF2-40B4-BE49-F238E27FC236}">
                <a16:creationId xmlns:a16="http://schemas.microsoft.com/office/drawing/2014/main" id="{B3EC3B44-3A70-4ACB-B5DC-AFA2865142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13" y="1517383"/>
            <a:ext cx="7120822" cy="5340617"/>
          </a:xfrm>
          <a:prstGeom prst="rect">
            <a:avLst/>
          </a:prstGeom>
        </p:spPr>
      </p:pic>
      <p:pic>
        <p:nvPicPr>
          <p:cNvPr id="6" name="オーディオ 5">
            <a:hlinkClick r:id="" action="ppaction://media"/>
            <a:extLst>
              <a:ext uri="{FF2B5EF4-FFF2-40B4-BE49-F238E27FC236}">
                <a16:creationId xmlns:a16="http://schemas.microsoft.com/office/drawing/2014/main" id="{1BC13D64-FBDD-4C4F-A636-66DE7CDEBB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21366516"/>
      </p:ext>
    </p:extLst>
  </p:cSld>
  <p:clrMapOvr>
    <a:masterClrMapping/>
  </p:clrMapOvr>
  <mc:AlternateContent xmlns:mc="http://schemas.openxmlformats.org/markup-compatibility/2006">
    <mc:Choice xmlns:p14="http://schemas.microsoft.com/office/powerpoint/2010/main" Requires="p14">
      <p:transition spd="slow" p14:dur="2000" advTm="41202"/>
    </mc:Choice>
    <mc:Fallback>
      <p:transition spd="slow" advTm="4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39658" x="10461625" y="71438"/>
          <p14:tracePt t="39661" x="10629900" y="166688"/>
          <p14:tracePt t="39670" x="10733088" y="207963"/>
          <p14:tracePt t="39679" x="10844213" y="271463"/>
          <p14:tracePt t="39687" x="10988675" y="334963"/>
          <p14:tracePt t="39695" x="11075988" y="390525"/>
          <p14:tracePt t="39702" x="11155363" y="430213"/>
          <p14:tracePt t="39709" x="11242675" y="477838"/>
          <p14:tracePt t="39718" x="11298238" y="509588"/>
          <p14:tracePt t="39726" x="11363325" y="542925"/>
          <p14:tracePt t="39735" x="11442700" y="598488"/>
          <p14:tracePt t="39745" x="11514138" y="638175"/>
          <p14:tracePt t="39751" x="11609388" y="693738"/>
          <p14:tracePt t="39761" x="11674475" y="725488"/>
          <p14:tracePt t="39766" x="11730038" y="757238"/>
          <p14:tracePt t="39774" x="11777663" y="788988"/>
          <p14:tracePt t="39781" x="11849100" y="844550"/>
          <p14:tracePt t="39790" x="11872913" y="852488"/>
          <p14:tracePt t="39798" x="11920538" y="893763"/>
          <p14:tracePt t="39806" x="11952288" y="917575"/>
          <p14:tracePt t="39814" x="11984038" y="949325"/>
          <p14:tracePt t="39822" x="11999913" y="965200"/>
          <p14:tracePt t="39830" x="12025313" y="989013"/>
          <p14:tracePt t="39836" x="12057063" y="1020763"/>
          <p14:tracePt t="39845" x="12080875" y="1052513"/>
          <p14:tracePt t="39853" x="12120563" y="1100138"/>
          <p14:tracePt t="39861" x="12152313" y="11398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569282"/>
            <a:ext cx="12192000" cy="928593"/>
          </a:xfrm>
          <a:solidFill>
            <a:schemeClr val="accent4">
              <a:lumMod val="20000"/>
              <a:lumOff val="80000"/>
            </a:schemeClr>
          </a:solidFill>
        </p:spPr>
        <p:txBody>
          <a:bodyPr vert="horz" lIns="63305" tIns="36000" rIns="63305" bIns="36000" rtlCol="0" anchor="ctr">
            <a:noAutofit/>
          </a:bodyPr>
          <a:lstStyle/>
          <a:p>
            <a:pPr algn="ctr">
              <a:lnSpc>
                <a:spcPct val="130000"/>
              </a:lnSpc>
              <a:spcBef>
                <a:spcPts val="0"/>
              </a:spcBef>
            </a:pPr>
            <a:r>
              <a:rPr lang="ja-JP" altLang="en-US" b="1" dirty="0">
                <a:solidFill>
                  <a:srgbClr val="7030A0"/>
                </a:solidFill>
                <a:latin typeface="メイリオ" panose="020B0604030504040204" pitchFamily="50" charset="-128"/>
                <a:ea typeface="メイリオ" panose="020B0604030504040204" pitchFamily="50" charset="-128"/>
              </a:rPr>
              <a:t>階　段</a:t>
            </a:r>
          </a:p>
        </p:txBody>
      </p:sp>
      <p:pic>
        <p:nvPicPr>
          <p:cNvPr id="7" name="図 6">
            <a:extLst>
              <a:ext uri="{FF2B5EF4-FFF2-40B4-BE49-F238E27FC236}">
                <a16:creationId xmlns:a16="http://schemas.microsoft.com/office/drawing/2014/main" id="{13916B41-5249-49C1-9CDB-EA342D0E6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98374"/>
            <a:ext cx="1248014" cy="882354"/>
          </a:xfrm>
          <a:prstGeom prst="rect">
            <a:avLst/>
          </a:prstGeom>
        </p:spPr>
      </p:pic>
      <p:sp>
        <p:nvSpPr>
          <p:cNvPr id="8" name="タイトル 1">
            <a:extLst>
              <a:ext uri="{FF2B5EF4-FFF2-40B4-BE49-F238E27FC236}">
                <a16:creationId xmlns:a16="http://schemas.microsoft.com/office/drawing/2014/main" id="{4A652046-385C-441F-BCFC-DC8A60B76869}"/>
              </a:ext>
            </a:extLst>
          </p:cNvPr>
          <p:cNvSpPr txBox="1">
            <a:spLocks/>
          </p:cNvSpPr>
          <p:nvPr/>
        </p:nvSpPr>
        <p:spPr>
          <a:xfrm>
            <a:off x="2153816" y="65226"/>
            <a:ext cx="7884368" cy="504056"/>
          </a:xfrm>
          <a:prstGeom prst="rect">
            <a:avLst/>
          </a:prstGeom>
          <a:noFill/>
        </p:spPr>
        <p:txBody>
          <a:bodyPr vert="horz" lIns="91440" tIns="14400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fontAlgn="auto">
              <a:spcAft>
                <a:spcPts val="0"/>
              </a:spcAft>
            </a:pPr>
            <a:r>
              <a:rPr lang="ja-JP" altLang="en-US" sz="2000" b="1" dirty="0">
                <a:solidFill>
                  <a:srgbClr val="7030A0"/>
                </a:solidFill>
                <a:latin typeface="メイリオ" panose="020B0604030504040204" pitchFamily="50" charset="-128"/>
                <a:ea typeface="メイリオ" panose="020B0604030504040204" pitchFamily="50" charset="-128"/>
              </a:rPr>
              <a:t>転倒予防の環境作り</a:t>
            </a:r>
            <a:endParaRPr lang="ja-JP" altLang="en-US" sz="2000" dirty="0">
              <a:solidFill>
                <a:srgbClr val="9A3FB7"/>
              </a:solidFill>
              <a:latin typeface="メイリオ" panose="020B0604030504040204" pitchFamily="50" charset="-128"/>
              <a:ea typeface="メイリオ" panose="020B0604030504040204" pitchFamily="50" charset="-128"/>
            </a:endParaRPr>
          </a:p>
        </p:txBody>
      </p:sp>
      <p:pic>
        <p:nvPicPr>
          <p:cNvPr id="9" name="Picture 4" descr="公益社団法人　全国国民健康保険診療施設協議会">
            <a:extLst>
              <a:ext uri="{FF2B5EF4-FFF2-40B4-BE49-F238E27FC236}">
                <a16:creationId xmlns:a16="http://schemas.microsoft.com/office/drawing/2014/main" id="{92013AF2-C152-46DB-9EFD-0B42C7ECF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9260" y="6513914"/>
            <a:ext cx="2360494" cy="30974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CAB93D66-FA7C-431A-BB3E-3A07F5E21C66}"/>
              </a:ext>
            </a:extLst>
          </p:cNvPr>
          <p:cNvSpPr txBox="1"/>
          <p:nvPr/>
        </p:nvSpPr>
        <p:spPr>
          <a:xfrm>
            <a:off x="6096000" y="1641175"/>
            <a:ext cx="5675582" cy="1200329"/>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階段での転落は、骨折などの重大な事故につながる！</a:t>
            </a:r>
          </a:p>
        </p:txBody>
      </p:sp>
      <p:sp>
        <p:nvSpPr>
          <p:cNvPr id="12" name="四角形: 角を丸くする 11">
            <a:extLst>
              <a:ext uri="{FF2B5EF4-FFF2-40B4-BE49-F238E27FC236}">
                <a16:creationId xmlns:a16="http://schemas.microsoft.com/office/drawing/2014/main" id="{7554CBDF-0196-49BC-9E40-8F5D37E57EFD}"/>
              </a:ext>
            </a:extLst>
          </p:cNvPr>
          <p:cNvSpPr/>
          <p:nvPr/>
        </p:nvSpPr>
        <p:spPr>
          <a:xfrm>
            <a:off x="6240016" y="4033465"/>
            <a:ext cx="1440000" cy="394598"/>
          </a:xfrm>
          <a:prstGeom prst="roundRect">
            <a:avLst/>
          </a:prstGeom>
          <a:solidFill>
            <a:srgbClr val="FFD75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sz="2000" b="1" dirty="0">
                <a:solidFill>
                  <a:schemeClr val="tx1"/>
                </a:solidFill>
              </a:rPr>
              <a:t>ポイント</a:t>
            </a:r>
          </a:p>
        </p:txBody>
      </p:sp>
      <p:sp>
        <p:nvSpPr>
          <p:cNvPr id="13" name="テキスト ボックス 12">
            <a:extLst>
              <a:ext uri="{FF2B5EF4-FFF2-40B4-BE49-F238E27FC236}">
                <a16:creationId xmlns:a16="http://schemas.microsoft.com/office/drawing/2014/main" id="{B620DBB5-4B5E-43B7-97F5-EA16B497459E}"/>
              </a:ext>
            </a:extLst>
          </p:cNvPr>
          <p:cNvSpPr txBox="1"/>
          <p:nvPr/>
        </p:nvSpPr>
        <p:spPr>
          <a:xfrm>
            <a:off x="6305352" y="4725144"/>
            <a:ext cx="5445833" cy="1384995"/>
          </a:xfrm>
          <a:prstGeom prst="rect">
            <a:avLst/>
          </a:prstGeom>
          <a:noFill/>
        </p:spPr>
        <p:txBody>
          <a:bodyPr wrap="square" rtlCol="0">
            <a:spAutoFit/>
          </a:bodyPr>
          <a:lstStyle/>
          <a:p>
            <a:r>
              <a:rPr lang="ja-JP" altLang="en-US" sz="2800" b="1" dirty="0"/>
              <a:t>手すりを付ける</a:t>
            </a:r>
          </a:p>
          <a:p>
            <a:r>
              <a:rPr lang="ja-JP" altLang="en-US" sz="2800" b="1" dirty="0"/>
              <a:t>スリッパをはかない</a:t>
            </a:r>
          </a:p>
          <a:p>
            <a:r>
              <a:rPr lang="ja-JP" altLang="en-US" sz="2800" b="1" dirty="0"/>
              <a:t>階段や踊り場に物を置かない</a:t>
            </a:r>
          </a:p>
        </p:txBody>
      </p:sp>
      <p:pic>
        <p:nvPicPr>
          <p:cNvPr id="11" name="図 10" descr="屋内, ステップ, 建物, 座る が含まれている画像&#10;&#10;自動的に生成された説明">
            <a:extLst>
              <a:ext uri="{FF2B5EF4-FFF2-40B4-BE49-F238E27FC236}">
                <a16:creationId xmlns:a16="http://schemas.microsoft.com/office/drawing/2014/main" id="{DFBABE51-ADAC-4F2A-B16F-F7AB2749E1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750" r="20230" b="1"/>
          <a:stretch/>
        </p:blipFill>
        <p:spPr>
          <a:xfrm>
            <a:off x="767408" y="1497875"/>
            <a:ext cx="4751199" cy="5360125"/>
          </a:xfrm>
          <a:prstGeom prst="rect">
            <a:avLst/>
          </a:prstGeom>
        </p:spPr>
      </p:pic>
      <p:pic>
        <p:nvPicPr>
          <p:cNvPr id="15" name="オーディオ 14">
            <a:hlinkClick r:id="" action="ppaction://media"/>
            <a:extLst>
              <a:ext uri="{FF2B5EF4-FFF2-40B4-BE49-F238E27FC236}">
                <a16:creationId xmlns:a16="http://schemas.microsoft.com/office/drawing/2014/main" id="{A41B8094-453A-474F-9D61-F01BE23A76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00798120"/>
      </p:ext>
    </p:extLst>
  </p:cSld>
  <p:clrMapOvr>
    <a:masterClrMapping/>
  </p:clrMapOvr>
  <mc:AlternateContent xmlns:mc="http://schemas.openxmlformats.org/markup-compatibility/2006">
    <mc:Choice xmlns:p14="http://schemas.microsoft.com/office/powerpoint/2010/main" Requires="p14">
      <p:transition spd="slow" p14:dur="2000" advTm="46682"/>
    </mc:Choice>
    <mc:Fallback>
      <p:transition spd="slow" advTm="46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21741" x="12033250" y="1292225"/>
          <p14:tracePt t="21746" x="11920538" y="1260475"/>
          <p14:tracePt t="21754" x="11817350" y="1228725"/>
          <p14:tracePt t="21762" x="11706225" y="1195388"/>
          <p14:tracePt t="21769" x="11545888" y="1139825"/>
          <p14:tracePt t="21777" x="11450638" y="1100138"/>
          <p14:tracePt t="21785" x="11339513" y="1068388"/>
          <p14:tracePt t="21793" x="11258550" y="1028700"/>
          <p14:tracePt t="21802" x="11187113" y="1004888"/>
          <p14:tracePt t="21809" x="11083925" y="973138"/>
          <p14:tracePt t="21818" x="11020425" y="941388"/>
          <p14:tracePt t="21825" x="10947400" y="917575"/>
          <p14:tracePt t="21833" x="10883900" y="893763"/>
          <p14:tracePt t="21841" x="10828338" y="869950"/>
          <p14:tracePt t="21849" x="10772775" y="844550"/>
          <p14:tracePt t="21857" x="10733088" y="828675"/>
          <p14:tracePt t="21865" x="10677525" y="804863"/>
          <p14:tracePt t="21873" x="10620375" y="773113"/>
          <p14:tracePt t="21901" x="10469563" y="701675"/>
          <p14:tracePt t="21905" x="10414000" y="669925"/>
          <p14:tracePt t="21913" x="10366375" y="638175"/>
          <p14:tracePt t="21921" x="10302875" y="606425"/>
          <p14:tracePt t="21929" x="10269538" y="574675"/>
          <p14:tracePt t="21937" x="10229850" y="558800"/>
          <p14:tracePt t="21945" x="10190163" y="527050"/>
          <p14:tracePt t="21953" x="10166350" y="519113"/>
          <p14:tracePt t="21961" x="10126663" y="493713"/>
          <p14:tracePt t="21969" x="10094913" y="477838"/>
          <p14:tracePt t="21977" x="10063163" y="454025"/>
          <p14:tracePt t="21985" x="10039350" y="446088"/>
          <p14:tracePt t="21993" x="9991725" y="422275"/>
          <p14:tracePt t="22002" x="9944100" y="406400"/>
          <p14:tracePt t="22009" x="9894888" y="382588"/>
          <p14:tracePt t="22017" x="9831388" y="350838"/>
          <p14:tracePt t="22025" x="9783763" y="327025"/>
          <p14:tracePt t="22033" x="9736138" y="295275"/>
          <p14:tracePt t="22041" x="9688513" y="271463"/>
          <p14:tracePt t="22048" x="9640888" y="239713"/>
          <p14:tracePt t="22057" x="9585325" y="215900"/>
          <p14:tracePt t="22065" x="9536113" y="192088"/>
          <p14:tracePt t="22073" x="9512300" y="166688"/>
          <p14:tracePt t="22081" x="9464675" y="142875"/>
          <p14:tracePt t="22089" x="9417050" y="127000"/>
          <p14:tracePt t="22097" x="9369425" y="103188"/>
          <p14:tracePt t="22105" x="9345613" y="103188"/>
          <p14:tracePt t="22112" x="9282113" y="71438"/>
          <p14:tracePt t="22121" x="9250363" y="63500"/>
          <p14:tracePt t="22130" x="9209088" y="55563"/>
          <p14:tracePt t="22138" x="9185275" y="47625"/>
          <p14:tracePt t="22145" x="9153525" y="39688"/>
          <p14:tracePt t="22153" x="9129713" y="39688"/>
          <p14:tracePt t="22161" x="9097963" y="31750"/>
          <p14:tracePt t="22170" x="9082088" y="31750"/>
          <p14:tracePt t="22177" x="9074150" y="31750"/>
          <p14:tracePt t="22186" x="9058275" y="31750"/>
          <p14:tracePt t="22193" x="9042400" y="31750"/>
          <p14:tracePt t="22203" x="9026525" y="31750"/>
          <p14:tracePt t="22209" x="9018588" y="31750"/>
          <p14:tracePt t="22217" x="9010650" y="31750"/>
          <p14:tracePt t="22227" x="8994775" y="31750"/>
          <p14:tracePt t="22235" x="8970963" y="23813"/>
          <p14:tracePt t="22241" x="8963025" y="23813"/>
          <p14:tracePt t="22249" x="8947150" y="15875"/>
          <p14:tracePt t="22258" x="8939213" y="15875"/>
          <p14:tracePt t="25570" x="8523288" y="574675"/>
          <p14:tracePt t="25578" x="8435975" y="765175"/>
          <p14:tracePt t="25587" x="8348663" y="965200"/>
          <p14:tracePt t="25593" x="8269288" y="1108075"/>
          <p14:tracePt t="25601" x="8180388" y="1300163"/>
          <p14:tracePt t="25610" x="8101013" y="1443038"/>
          <p14:tracePt t="25618" x="8021638" y="1611313"/>
          <p14:tracePt t="25626" x="7974013" y="1698625"/>
          <p14:tracePt t="25636" x="7934325" y="1793875"/>
          <p14:tracePt t="25642" x="7894638" y="1865313"/>
          <p14:tracePt t="25649" x="7829550" y="1954213"/>
          <p14:tracePt t="25657" x="7797800" y="2041525"/>
          <p14:tracePt t="25666" x="7742238" y="2112963"/>
          <p14:tracePt t="25674" x="7694613" y="2200275"/>
          <p14:tracePt t="25682" x="7639050" y="2289175"/>
          <p14:tracePt t="25690" x="7599363" y="2360613"/>
          <p14:tracePt t="25698" x="7543800" y="2447925"/>
          <p14:tracePt t="25706" x="7478713" y="2551113"/>
          <p14:tracePt t="25713" x="7423150" y="2655888"/>
          <p14:tracePt t="25722" x="7359650" y="2743200"/>
          <p14:tracePt t="25730" x="7304088" y="2830513"/>
          <p14:tracePt t="25739" x="7248525" y="2919413"/>
          <p14:tracePt t="25747" x="7216775" y="3006725"/>
          <p14:tracePt t="25756" x="7185025" y="3094038"/>
          <p14:tracePt t="25764" x="7145338" y="3181350"/>
          <p14:tracePt t="25771" x="7112000" y="3286125"/>
          <p14:tracePt t="25777" x="7072313" y="3373438"/>
          <p14:tracePt t="25787" x="7040563" y="3468688"/>
          <p14:tracePt t="25794" x="7000875" y="3595688"/>
          <p14:tracePt t="25803" x="6977063" y="3700463"/>
          <p14:tracePt t="25810" x="6937375" y="3787775"/>
          <p14:tracePt t="25818" x="6897688" y="3914775"/>
          <p14:tracePt t="25825" x="6873875" y="3979863"/>
          <p14:tracePt t="25833" x="6858000" y="4067175"/>
          <p14:tracePt t="25842" x="6834188" y="4138613"/>
          <p14:tracePt t="25850" x="6818313" y="4217988"/>
          <p14:tracePt t="25858" x="6810375" y="4265613"/>
          <p14:tracePt t="25866" x="6794500" y="4330700"/>
          <p14:tracePt t="25874" x="6784975" y="4378325"/>
          <p14:tracePt t="25880" x="6777038" y="4418013"/>
          <p14:tracePt t="25902" x="6721475" y="4529138"/>
          <p14:tracePt t="25907" x="6697663" y="4592638"/>
          <p14:tracePt t="25914" x="6673850" y="4641850"/>
          <p14:tracePt t="25923" x="6642100" y="4689475"/>
          <p14:tracePt t="25930" x="6618288" y="4729163"/>
          <p14:tracePt t="25937" x="6586538" y="4776788"/>
          <p14:tracePt t="25946" x="6562725" y="4808538"/>
          <p14:tracePt t="25954" x="6546850" y="4864100"/>
          <p14:tracePt t="25962" x="6523038" y="4911725"/>
          <p14:tracePt t="25971" x="6515100" y="4951413"/>
          <p14:tracePt t="25978" x="6507163" y="4976813"/>
          <p14:tracePt t="25987" x="6491288" y="5008563"/>
          <p14:tracePt t="25994" x="6483350" y="5032375"/>
          <p14:tracePt t="26001" x="6467475" y="5064125"/>
          <p14:tracePt t="26010" x="6467475" y="5072063"/>
          <p14:tracePt t="26018" x="6467475" y="5080000"/>
          <p14:tracePt t="26026" x="6459538" y="5087938"/>
          <p14:tracePt t="26068" x="6475413" y="5087938"/>
          <p14:tracePt t="26074" x="6499225" y="5087938"/>
          <p14:tracePt t="26083" x="6523038" y="5080000"/>
          <p14:tracePt t="26090" x="6546850" y="5080000"/>
          <p14:tracePt t="26098" x="6586538" y="5080000"/>
          <p14:tracePt t="26106" x="6618288" y="5080000"/>
          <p14:tracePt t="26113" x="6650038" y="5080000"/>
          <p14:tracePt t="26122" x="6705600" y="5080000"/>
          <p14:tracePt t="26130" x="6769100" y="5080000"/>
          <p14:tracePt t="26138" x="6834188" y="5080000"/>
          <p14:tracePt t="26146" x="6897688" y="5080000"/>
          <p14:tracePt t="26154" x="6969125" y="5080000"/>
          <p14:tracePt t="26162" x="7056438" y="5080000"/>
          <p14:tracePt t="26170" x="7145338" y="5087938"/>
          <p14:tracePt t="26177" x="7240588" y="5087938"/>
          <p14:tracePt t="26186" x="7335838" y="5087938"/>
          <p14:tracePt t="26194" x="7462838" y="5087938"/>
          <p14:tracePt t="26203" x="7543800" y="5087938"/>
          <p14:tracePt t="26210" x="7662863" y="5087938"/>
          <p14:tracePt t="26218" x="7781925" y="5087938"/>
          <p14:tracePt t="26225" x="7894638" y="5087938"/>
          <p14:tracePt t="26234" x="8021638" y="5087938"/>
          <p14:tracePt t="26243" x="8140700" y="5087938"/>
          <p14:tracePt t="26251" x="8237538" y="5087938"/>
          <p14:tracePt t="26259" x="8340725" y="5087938"/>
          <p14:tracePt t="26267" x="8428038" y="5087938"/>
          <p14:tracePt t="26275" x="8499475" y="5087938"/>
          <p14:tracePt t="26281" x="8572500" y="5087938"/>
          <p14:tracePt t="26290" x="8628063" y="5087938"/>
          <p14:tracePt t="26298" x="8667750" y="5087938"/>
          <p14:tracePt t="26307" x="8715375" y="5087938"/>
          <p14:tracePt t="26314" x="8723313" y="5087938"/>
          <p14:tracePt t="26323" x="8747125" y="5087938"/>
          <p14:tracePt t="26330" x="8763000" y="5087938"/>
          <p14:tracePt t="26338" x="8778875" y="5087938"/>
          <p14:tracePt t="26345" x="8786813" y="5087938"/>
          <p14:tracePt t="26363" x="8794750" y="5087938"/>
          <p14:tracePt t="27284" x="8794750" y="5080000"/>
          <p14:tracePt t="27292" x="8794750" y="5072063"/>
          <p14:tracePt t="27300" x="8794750" y="5064125"/>
          <p14:tracePt t="27307" x="8786813" y="5048250"/>
          <p14:tracePt t="27315" x="8786813" y="5040313"/>
          <p14:tracePt t="27322" x="8770938" y="5016500"/>
          <p14:tracePt t="27330" x="8763000" y="5000625"/>
          <p14:tracePt t="27338" x="8755063" y="4984750"/>
          <p14:tracePt t="27346" x="8739188" y="4967288"/>
          <p14:tracePt t="27354" x="8723313" y="4935538"/>
          <p14:tracePt t="27362" x="8707438" y="4927600"/>
          <p14:tracePt t="27371" x="8691563" y="4911725"/>
          <p14:tracePt t="27379" x="8683625" y="4895850"/>
          <p14:tracePt t="27390" x="8667750" y="4887913"/>
          <p14:tracePt t="27396" x="8659813" y="4872038"/>
          <p14:tracePt t="27406" x="8651875" y="4872038"/>
          <p14:tracePt t="27411" x="8636000" y="4864100"/>
          <p14:tracePt t="27419" x="8628063" y="4864100"/>
          <p14:tracePt t="27613" x="8620125" y="4864100"/>
          <p14:tracePt t="27627" x="8604250" y="4856163"/>
          <p14:tracePt t="27635" x="8580438" y="4856163"/>
          <p14:tracePt t="27650" x="8556625" y="4840288"/>
          <p14:tracePt t="27658" x="8548688" y="4840288"/>
          <p14:tracePt t="27666" x="8531225" y="4840288"/>
          <p14:tracePt t="27674" x="8507413" y="4832350"/>
          <p14:tracePt t="27682" x="8499475" y="4832350"/>
          <p14:tracePt t="27690" x="8475663" y="4832350"/>
          <p14:tracePt t="27698" x="8467725" y="4832350"/>
          <p14:tracePt t="27706" x="8443913" y="4824413"/>
          <p14:tracePt t="27715" x="8420100" y="4824413"/>
          <p14:tracePt t="27722" x="8412163" y="4824413"/>
          <p14:tracePt t="27730" x="8388350" y="4824413"/>
          <p14:tracePt t="27746" x="8372475" y="4824413"/>
          <p14:tracePt t="27755" x="8348663" y="4824413"/>
          <p14:tracePt t="27762" x="8324850" y="4824413"/>
          <p14:tracePt t="27770" x="8308975" y="4824413"/>
          <p14:tracePt t="27778" x="8285163" y="4824413"/>
          <p14:tracePt t="27786" x="8261350" y="4824413"/>
          <p14:tracePt t="27794" x="8245475" y="4824413"/>
          <p14:tracePt t="27802" x="8229600" y="4824413"/>
          <p14:tracePt t="27810" x="8221663" y="4824413"/>
          <p14:tracePt t="27817" x="8205788" y="4824413"/>
          <p14:tracePt t="27827" x="8189913" y="4824413"/>
          <p14:tracePt t="27834" x="8180388" y="4824413"/>
          <p14:tracePt t="27842" x="8156575" y="4824413"/>
          <p14:tracePt t="27850" x="8140700" y="4824413"/>
          <p14:tracePt t="27858" x="8116888" y="4824413"/>
          <p14:tracePt t="27866" x="8093075" y="4824413"/>
          <p14:tracePt t="27887" x="8037513" y="4824413"/>
          <p14:tracePt t="27890" x="7989888" y="4824413"/>
          <p14:tracePt t="27898" x="7950200" y="4824413"/>
          <p14:tracePt t="27906" x="7894638" y="4824413"/>
          <p14:tracePt t="27914" x="7862888" y="4824413"/>
          <p14:tracePt t="27922" x="7797800" y="4824413"/>
          <p14:tracePt t="27930" x="7734300" y="4824413"/>
          <p14:tracePt t="27938" x="7662863" y="4824413"/>
          <p14:tracePt t="27946" x="7599363" y="4824413"/>
          <p14:tracePt t="27955" x="7504113" y="4816475"/>
          <p14:tracePt t="27962" x="7439025" y="4816475"/>
          <p14:tracePt t="27971" x="7351713" y="4816475"/>
          <p14:tracePt t="27978" x="7272338" y="4800600"/>
          <p14:tracePt t="27986" x="7208838" y="4800600"/>
          <p14:tracePt t="27994" x="7161213" y="4800600"/>
          <p14:tracePt t="28002" x="7104063" y="4792663"/>
          <p14:tracePt t="28010" x="7072313" y="4792663"/>
          <p14:tracePt t="28018" x="7040563" y="4792663"/>
          <p14:tracePt t="28026" x="7008813" y="4792663"/>
          <p14:tracePt t="28034" x="6992938" y="4792663"/>
          <p14:tracePt t="28043" x="6985000" y="4792663"/>
          <p14:tracePt t="28050" x="6977063" y="4792663"/>
          <p14:tracePt t="28058" x="6961188" y="4800600"/>
          <p14:tracePt t="28066" x="6953250" y="4808538"/>
          <p14:tracePt t="28074" x="6945313" y="4808538"/>
          <p14:tracePt t="28082" x="6929438" y="4816475"/>
          <p14:tracePt t="28091" x="6921500" y="4824413"/>
          <p14:tracePt t="28098" x="6913563" y="4824413"/>
          <p14:tracePt t="28107" x="6905625" y="4832350"/>
          <p14:tracePt t="28154" x="6905625" y="4840288"/>
          <p14:tracePt t="28163" x="6913563" y="4848225"/>
          <p14:tracePt t="28171" x="6937375" y="4848225"/>
          <p14:tracePt t="28178" x="6977063" y="4856163"/>
          <p14:tracePt t="28188" x="7040563" y="4856163"/>
          <p14:tracePt t="28194" x="7104063" y="4856163"/>
          <p14:tracePt t="28202" x="7135813" y="4856163"/>
          <p14:tracePt t="28210" x="7169150" y="4856163"/>
          <p14:tracePt t="28218" x="7216775" y="4856163"/>
          <p14:tracePt t="28226" x="7240588" y="4856163"/>
          <p14:tracePt t="28234" x="7256463" y="4856163"/>
          <p14:tracePt t="28243" x="7264400" y="4856163"/>
          <p14:tracePt t="28251" x="7272338" y="4856163"/>
          <p14:tracePt t="28258" x="7280275" y="4856163"/>
          <p14:tracePt t="28282" x="7288213" y="4856163"/>
          <p14:tracePt t="28322" x="7296150" y="4856163"/>
          <p14:tracePt t="30605" x="7304088" y="4856163"/>
          <p14:tracePt t="30652" x="7312025" y="4856163"/>
          <p14:tracePt t="30684" x="7319963" y="4848225"/>
          <p14:tracePt t="30708" x="7335838" y="4848225"/>
          <p14:tracePt t="30723" x="7343775" y="4840288"/>
          <p14:tracePt t="30738" x="7351713" y="4840288"/>
          <p14:tracePt t="30746" x="7359650" y="4840288"/>
          <p14:tracePt t="32564" x="7367588" y="4832350"/>
          <p14:tracePt t="32675" x="7359650" y="4832350"/>
          <p14:tracePt t="32684" x="7312025" y="4848225"/>
          <p14:tracePt t="32692" x="7232650" y="4879975"/>
          <p14:tracePt t="32699" x="7169150" y="4895850"/>
          <p14:tracePt t="32707" x="7088188" y="4919663"/>
          <p14:tracePt t="32715" x="7024688" y="4935538"/>
          <p14:tracePt t="32724" x="6961188" y="4943475"/>
          <p14:tracePt t="32731" x="6905625" y="4959350"/>
          <p14:tracePt t="32740" x="6881813" y="4967288"/>
          <p14:tracePt t="32746" x="6850063" y="4976813"/>
          <p14:tracePt t="32756" x="6842125" y="4984750"/>
          <p14:tracePt t="32765" x="6834188" y="4992688"/>
          <p14:tracePt t="32775" x="6834188" y="5000625"/>
          <p14:tracePt t="32780" x="6826250" y="5000625"/>
          <p14:tracePt t="32787" x="6826250" y="5008563"/>
          <p14:tracePt t="32795" x="6826250" y="5016500"/>
          <p14:tracePt t="32802" x="6818313" y="5024438"/>
          <p14:tracePt t="32819" x="6810375" y="5032375"/>
          <p14:tracePt t="32827" x="6802438" y="5040313"/>
          <p14:tracePt t="32835" x="6784975" y="5056188"/>
          <p14:tracePt t="32843" x="6777038" y="5064125"/>
          <p14:tracePt t="32851" x="6769100" y="5072063"/>
          <p14:tracePt t="32860" x="6769100" y="5080000"/>
          <p14:tracePt t="32867" x="6753225" y="5087938"/>
          <p14:tracePt t="32890" x="6753225" y="5095875"/>
          <p14:tracePt t="32915" x="6745288" y="5103813"/>
          <p14:tracePt t="32922" x="6745288" y="5111750"/>
          <p14:tracePt t="32931" x="6745288" y="5119688"/>
          <p14:tracePt t="32939" x="6737350" y="5119688"/>
          <p14:tracePt t="32947" x="6737350" y="5127625"/>
          <p14:tracePt t="32956" x="6737350" y="5135563"/>
          <p14:tracePt t="32963" x="6729413" y="5151438"/>
          <p14:tracePt t="32979" x="6729413" y="5159375"/>
          <p14:tracePt t="32995" x="6729413" y="5167313"/>
          <p14:tracePt t="33019" x="6721475" y="5175250"/>
          <p14:tracePt t="33132" x="6721475" y="5183188"/>
          <p14:tracePt t="33148" x="6721475" y="5191125"/>
          <p14:tracePt t="33156" x="6721475" y="5199063"/>
          <p14:tracePt t="33164" x="6721475" y="5207000"/>
          <p14:tracePt t="33179" x="6721475" y="5214938"/>
          <p14:tracePt t="33195" x="6721475" y="5222875"/>
          <p14:tracePt t="33210" x="6721475" y="5230813"/>
          <p14:tracePt t="33219" x="6721475" y="5238750"/>
          <p14:tracePt t="33226" x="6721475" y="5246688"/>
          <p14:tracePt t="33243" x="6721475" y="5254625"/>
          <p14:tracePt t="33259" x="6721475" y="5262563"/>
          <p14:tracePt t="33283" x="6729413" y="5262563"/>
          <p14:tracePt t="33291" x="6729413" y="5270500"/>
          <p14:tracePt t="33307" x="6737350" y="5270500"/>
          <p14:tracePt t="33315" x="6737350" y="5278438"/>
          <p14:tracePt t="33323" x="6745288" y="5278438"/>
          <p14:tracePt t="33331" x="6745288" y="5286375"/>
          <p14:tracePt t="33340" x="6745288" y="5294313"/>
          <p14:tracePt t="33347" x="6753225" y="5294313"/>
          <p14:tracePt t="33356" x="6753225" y="5302250"/>
          <p14:tracePt t="33387" x="6761163" y="5310188"/>
          <p14:tracePt t="33467" x="6769100" y="5310188"/>
          <p14:tracePt t="33548" x="6777038" y="5310188"/>
          <p14:tracePt t="33604" x="6784975" y="5310188"/>
          <p14:tracePt t="33644" x="6794500" y="5310188"/>
          <p14:tracePt t="33670" x="6802438" y="5310188"/>
          <p14:tracePt t="33691" x="6810375" y="5310188"/>
          <p14:tracePt t="33715" x="6818313" y="5310188"/>
          <p14:tracePt t="33804" x="6826250" y="5310188"/>
          <p14:tracePt t="33956" x="6834188" y="5310188"/>
          <p14:tracePt t="34100" x="6834188" y="5302250"/>
          <p14:tracePt t="34252" x="6834188" y="5294313"/>
          <p14:tracePt t="34267" x="6842125" y="5286375"/>
          <p14:tracePt t="34349" x="6842125" y="5278438"/>
          <p14:tracePt t="34380" x="6850063" y="5278438"/>
          <p14:tracePt t="34403" x="6850063" y="5270500"/>
          <p14:tracePt t="34708" x="6858000" y="5270500"/>
          <p14:tracePt t="34732" x="6865938" y="5270500"/>
          <p14:tracePt t="34757" x="6873875" y="5270500"/>
          <p14:tracePt t="34764" x="6881813" y="5270500"/>
          <p14:tracePt t="34781" x="6889750" y="5270500"/>
          <p14:tracePt t="34790" x="6889750" y="5262563"/>
          <p14:tracePt t="34796" x="6897688" y="5262563"/>
          <p14:tracePt t="34804" x="6905625" y="5254625"/>
          <p14:tracePt t="34820" x="6913563" y="5254625"/>
          <p14:tracePt t="34851" x="6921500" y="5254625"/>
          <p14:tracePt t="34883" x="6929438" y="5254625"/>
          <p14:tracePt t="34891" x="6937375" y="5254625"/>
          <p14:tracePt t="34923" x="6945313" y="5254625"/>
          <p14:tracePt t="34939" x="6953250" y="5254625"/>
          <p14:tracePt t="34955" x="6961188" y="5254625"/>
          <p14:tracePt t="34963" x="6969125" y="5254625"/>
          <p14:tracePt t="34979" x="6977063" y="5254625"/>
          <p14:tracePt t="34996" x="6985000" y="5254625"/>
          <p14:tracePt t="35027" x="6992938" y="5254625"/>
          <p14:tracePt t="35043" x="7000875" y="5254625"/>
          <p14:tracePt t="35059" x="7008813" y="5254625"/>
          <p14:tracePt t="35075" x="7016750" y="5254625"/>
          <p14:tracePt t="35091" x="7024688" y="5254625"/>
          <p14:tracePt t="35099" x="7032625" y="5254625"/>
          <p14:tracePt t="35123" x="7040563" y="5254625"/>
          <p14:tracePt t="35147" x="7048500" y="5254625"/>
          <p14:tracePt t="35155" x="7048500" y="5246688"/>
          <p14:tracePt t="35171" x="7056438" y="5246688"/>
          <p14:tracePt t="35179" x="7064375" y="5246688"/>
          <p14:tracePt t="35187" x="7072313" y="5246688"/>
          <p14:tracePt t="35203" x="7080250" y="5246688"/>
          <p14:tracePt t="35212" x="7088188" y="5246688"/>
          <p14:tracePt t="35219" x="7088188" y="5238750"/>
          <p14:tracePt t="35235" x="7096125" y="5238750"/>
          <p14:tracePt t="35276" x="7104063" y="5238750"/>
          <p14:tracePt t="35307" x="7112000" y="5238750"/>
          <p14:tracePt t="35325" x="7119938" y="5238750"/>
          <p14:tracePt t="35332" x="7127875" y="5230813"/>
          <p14:tracePt t="35347" x="7135813" y="5230813"/>
          <p14:tracePt t="35363" x="7145338" y="5230813"/>
          <p14:tracePt t="35467" x="7153275" y="5230813"/>
          <p14:tracePt t="35500" x="7161213" y="5230813"/>
          <p14:tracePt t="35516" x="7169150" y="5230813"/>
          <p14:tracePt t="35524" x="7177088" y="5230813"/>
          <p14:tracePt t="35542" x="7185025" y="5230813"/>
          <p14:tracePt t="35556" x="7192963" y="5230813"/>
          <p14:tracePt t="35572" x="7208838" y="5230813"/>
          <p14:tracePt t="35588" x="7216775" y="5230813"/>
          <p14:tracePt t="35596" x="7224713" y="5230813"/>
          <p14:tracePt t="35604" x="7232650" y="5222875"/>
          <p14:tracePt t="35613" x="7240588" y="5222875"/>
          <p14:tracePt t="35620" x="7248525" y="5222875"/>
          <p14:tracePt t="35629" x="7256463" y="5222875"/>
          <p14:tracePt t="35644" x="7264400" y="5222875"/>
          <p14:tracePt t="35652" x="7272338" y="5222875"/>
          <p14:tracePt t="35660" x="7280275" y="5222875"/>
          <p14:tracePt t="35672" x="7288213" y="5214938"/>
          <p14:tracePt t="35684" x="7304088" y="5214938"/>
          <p14:tracePt t="35699" x="7312025" y="5214938"/>
          <p14:tracePt t="35715" x="7319963" y="5214938"/>
          <p14:tracePt t="35724" x="7327900" y="5207000"/>
          <p14:tracePt t="35731" x="7335838" y="5207000"/>
          <p14:tracePt t="35739" x="7351713" y="5207000"/>
          <p14:tracePt t="35747" x="7359650" y="5207000"/>
          <p14:tracePt t="35755" x="7367588" y="5199063"/>
          <p14:tracePt t="35763" x="7383463" y="5199063"/>
          <p14:tracePt t="35771" x="7391400" y="5199063"/>
          <p14:tracePt t="35780" x="7399338" y="5199063"/>
          <p14:tracePt t="35787" x="7407275" y="5199063"/>
          <p14:tracePt t="35795" x="7415213" y="5199063"/>
          <p14:tracePt t="35803" x="7423150" y="5199063"/>
          <p14:tracePt t="35811" x="7439025" y="5199063"/>
          <p14:tracePt t="35819" x="7462838" y="5199063"/>
          <p14:tracePt t="35827" x="7486650" y="5199063"/>
          <p14:tracePt t="35835" x="7512050" y="5199063"/>
          <p14:tracePt t="35844" x="7535863" y="5199063"/>
          <p14:tracePt t="35851" x="7567613" y="5199063"/>
          <p14:tracePt t="35859" x="7591425" y="5199063"/>
          <p14:tracePt t="35867" x="7615238" y="5199063"/>
          <p14:tracePt t="35876" x="7646988" y="5199063"/>
          <p14:tracePt t="35884" x="7678738" y="5199063"/>
          <p14:tracePt t="35891" x="7694613" y="5199063"/>
          <p14:tracePt t="35899" x="7718425" y="5199063"/>
          <p14:tracePt t="35907" x="7742238" y="5199063"/>
          <p14:tracePt t="35915" x="7766050" y="5199063"/>
          <p14:tracePt t="35923" x="7805738" y="5199063"/>
          <p14:tracePt t="35931" x="7854950" y="5199063"/>
          <p14:tracePt t="35940" x="7894638" y="5199063"/>
          <p14:tracePt t="35947" x="7950200" y="5199063"/>
          <p14:tracePt t="35957" x="8021638" y="5199063"/>
          <p14:tracePt t="35963" x="8085138" y="5199063"/>
          <p14:tracePt t="35970" x="8140700" y="5199063"/>
          <p14:tracePt t="35979" x="8213725" y="5199063"/>
          <p14:tracePt t="35987" x="8269288" y="5199063"/>
          <p14:tracePt t="35995" x="8332788" y="5207000"/>
          <p14:tracePt t="36003" x="8388350" y="5207000"/>
          <p14:tracePt t="36012" x="8459788" y="5207000"/>
          <p14:tracePt t="36019" x="8523288" y="5214938"/>
          <p14:tracePt t="36027" x="8572500" y="5214938"/>
          <p14:tracePt t="36035" x="8620125" y="5214938"/>
          <p14:tracePt t="36043" x="8691563" y="5214938"/>
          <p14:tracePt t="36051" x="8739188" y="5214938"/>
          <p14:tracePt t="36059" x="8794750" y="5214938"/>
          <p14:tracePt t="36068" x="8866188" y="5214938"/>
          <p14:tracePt t="36076" x="8923338" y="5214938"/>
          <p14:tracePt t="36083" x="8955088" y="5222875"/>
          <p14:tracePt t="36092" x="9010650" y="5230813"/>
          <p14:tracePt t="36099" x="9042400" y="5230813"/>
          <p14:tracePt t="36108" x="9082088" y="5238750"/>
          <p14:tracePt t="36115" x="9121775" y="5246688"/>
          <p14:tracePt t="36124" x="9169400" y="5254625"/>
          <p14:tracePt t="36131" x="9201150" y="5254625"/>
          <p14:tracePt t="36140" x="9224963" y="5262563"/>
          <p14:tracePt t="36147" x="9250363" y="5270500"/>
          <p14:tracePt t="36155" x="9266238" y="5270500"/>
          <p14:tracePt t="36163" x="9290050" y="5278438"/>
          <p14:tracePt t="36174" x="9297988" y="5278438"/>
          <p14:tracePt t="36182" x="9313863" y="5278438"/>
          <p14:tracePt t="36188" x="9321800" y="5278438"/>
          <p14:tracePt t="36196" x="9321800" y="5286375"/>
          <p14:tracePt t="36203" x="9329738" y="5294313"/>
          <p14:tracePt t="36212" x="9337675" y="5294313"/>
          <p14:tracePt t="36219" x="9345613" y="5294313"/>
          <p14:tracePt t="36228" x="9353550" y="5302250"/>
          <p14:tracePt t="36236" x="9361488" y="5302250"/>
          <p14:tracePt t="36244" x="9377363" y="5302250"/>
          <p14:tracePt t="36251" x="9393238" y="5310188"/>
          <p14:tracePt t="36259" x="9401175" y="5310188"/>
          <p14:tracePt t="36266" x="9417050" y="5319713"/>
          <p14:tracePt t="36275" x="9440863" y="5335588"/>
          <p14:tracePt t="36283" x="9448800" y="5335588"/>
          <p14:tracePt t="36293" x="9456738" y="5335588"/>
          <p14:tracePt t="36300" x="9472613" y="5343525"/>
          <p14:tracePt t="37788" x="9472613" y="5327650"/>
          <p14:tracePt t="37796" x="9472613" y="5302250"/>
          <p14:tracePt t="37804" x="9472613" y="5278438"/>
          <p14:tracePt t="37813" x="9480550" y="5230813"/>
          <p14:tracePt t="37820" x="9480550" y="5167313"/>
          <p14:tracePt t="37828" x="9496425" y="5072063"/>
          <p14:tracePt t="37836" x="9504363" y="4951413"/>
          <p14:tracePt t="37844" x="9536113" y="4800600"/>
          <p14:tracePt t="37852" x="9575800" y="4552950"/>
          <p14:tracePt t="37859" x="9632950" y="4273550"/>
          <p14:tracePt t="37867" x="9672638" y="3979863"/>
          <p14:tracePt t="37875" x="9696450" y="3779838"/>
          <p14:tracePt t="37883" x="9736138" y="3524250"/>
          <p14:tracePt t="37892" x="9736138" y="3244850"/>
          <p14:tracePt t="37899" x="9704388" y="2974975"/>
          <p14:tracePt t="37908" x="9625013" y="2687638"/>
          <p14:tracePt t="37915" x="9504363" y="2400300"/>
          <p14:tracePt t="37924" x="9417050" y="2200275"/>
          <p14:tracePt t="37931" x="9313863" y="1985963"/>
          <p14:tracePt t="37942" x="9209088" y="1801813"/>
          <p14:tracePt t="37948" x="9145588" y="1658938"/>
          <p14:tracePt t="37956" x="9121775" y="1571625"/>
          <p14:tracePt t="37964" x="9105900" y="1498600"/>
          <p14:tracePt t="37971" x="9097963" y="1450975"/>
          <p14:tracePt t="37979" x="9090025" y="1419225"/>
          <p14:tracePt t="37987" x="9090025" y="1395413"/>
          <p14:tracePt t="37997" x="9082088" y="1371600"/>
          <p14:tracePt t="38004" x="9074150" y="1355725"/>
          <p14:tracePt t="38012" x="9074150" y="1347788"/>
          <p14:tracePt t="38020" x="9074150" y="1339850"/>
          <p14:tracePt t="38027" x="9066213" y="1323975"/>
          <p14:tracePt t="38035" x="9058275" y="1308100"/>
          <p14:tracePt t="38044" x="9058275" y="1284288"/>
          <p14:tracePt t="38052" x="9042400" y="1260475"/>
          <p14:tracePt t="38061" x="9042400" y="1228725"/>
          <p14:tracePt t="38068" x="9026525" y="1163638"/>
          <p14:tracePt t="38076" x="9018588" y="1108075"/>
          <p14:tracePt t="38083" x="9002713" y="1012825"/>
          <p14:tracePt t="38092" x="8986838" y="933450"/>
          <p14:tracePt t="38099" x="8963025" y="836613"/>
          <p14:tracePt t="38108" x="8947150" y="757238"/>
          <p14:tracePt t="38116" x="8931275" y="661988"/>
          <p14:tracePt t="38124" x="8907463" y="574675"/>
          <p14:tracePt t="38132" x="8858250" y="485775"/>
          <p14:tracePt t="38139" x="8842375" y="414338"/>
          <p14:tracePt t="41438" x="8947150" y="311150"/>
          <p14:tracePt t="41445" x="9002713" y="334963"/>
          <p14:tracePt t="41452" x="9082088" y="358775"/>
          <p14:tracePt t="41460" x="9169400" y="390525"/>
          <p14:tracePt t="41468" x="9266238" y="422275"/>
          <p14:tracePt t="41475" x="9361488" y="454025"/>
          <p14:tracePt t="41484" x="9440863" y="469900"/>
          <p14:tracePt t="41492" x="9528175" y="485775"/>
          <p14:tracePt t="41500" x="9625013" y="509588"/>
          <p14:tracePt t="41508" x="9688513" y="527050"/>
          <p14:tracePt t="41516" x="9744075" y="542925"/>
          <p14:tracePt t="41524" x="9767888" y="550863"/>
          <p14:tracePt t="41532" x="9775825" y="550863"/>
          <p14:tracePt t="41540" x="9783763" y="550863"/>
          <p14:tracePt t="41596" x="9791700" y="558800"/>
          <p14:tracePt t="41612" x="9807575" y="558800"/>
          <p14:tracePt t="41636" x="9815513" y="558800"/>
          <p14:tracePt t="41652" x="9823450" y="558800"/>
          <p14:tracePt t="41669" x="9839325" y="558800"/>
          <p14:tracePt t="41677" x="9855200" y="558800"/>
          <p14:tracePt t="41685" x="9871075" y="558800"/>
          <p14:tracePt t="41694" x="9886950" y="558800"/>
          <p14:tracePt t="41701" x="9910763" y="550863"/>
          <p14:tracePt t="41711" x="9936163" y="542925"/>
          <p14:tracePt t="41717" x="9975850" y="534988"/>
          <p14:tracePt t="41725" x="10015538" y="534988"/>
          <p14:tracePt t="41733" x="10047288" y="527050"/>
          <p14:tracePt t="41741" x="10094913" y="519113"/>
          <p14:tracePt t="41748" x="10150475" y="501650"/>
          <p14:tracePt t="41756" x="10198100" y="493713"/>
          <p14:tracePt t="41764" x="10237788" y="485775"/>
          <p14:tracePt t="41772" x="10287000" y="477838"/>
          <p14:tracePt t="41780" x="10318750" y="469900"/>
          <p14:tracePt t="41788" x="10366375" y="469900"/>
          <p14:tracePt t="41796" x="10406063" y="454025"/>
          <p14:tracePt t="41804" x="10453688" y="454025"/>
          <p14:tracePt t="41811" x="10477500" y="446088"/>
          <p14:tracePt t="41820" x="10501313" y="446088"/>
          <p14:tracePt t="41828" x="10541000" y="446088"/>
          <p14:tracePt t="41836" x="10564813" y="446088"/>
          <p14:tracePt t="41844" x="10612438" y="446088"/>
          <p14:tracePt t="41852" x="10669588" y="438150"/>
          <p14:tracePt t="41860" x="10717213" y="430213"/>
          <p14:tracePt t="41868" x="10756900" y="422275"/>
          <p14:tracePt t="41876" x="10812463" y="414338"/>
          <p14:tracePt t="41884" x="10875963" y="406400"/>
          <p14:tracePt t="41895" x="10923588" y="390525"/>
          <p14:tracePt t="41900" x="10971213" y="382588"/>
          <p14:tracePt t="41910" x="11020425" y="382588"/>
          <p14:tracePt t="41916" x="11052175" y="366713"/>
          <p14:tracePt t="41924" x="11091863" y="366713"/>
          <p14:tracePt t="41932" x="11139488" y="358775"/>
          <p14:tracePt t="41941" x="11171238" y="342900"/>
          <p14:tracePt t="41948" x="11195050" y="342900"/>
          <p14:tracePt t="41956" x="11242675" y="342900"/>
          <p14:tracePt t="41964" x="11266488" y="334963"/>
          <p14:tracePt t="41972" x="11290300" y="327025"/>
          <p14:tracePt t="41980" x="11314113" y="319088"/>
          <p14:tracePt t="41988" x="11347450" y="311150"/>
          <p14:tracePt t="41996" x="11371263" y="311150"/>
          <p14:tracePt t="42004" x="11387138" y="311150"/>
          <p14:tracePt t="42014" x="11410950" y="303213"/>
          <p14:tracePt t="42020" x="11426825" y="295275"/>
          <p14:tracePt t="42036" x="11434763" y="295275"/>
          <p14:tracePt t="42100" x="11442700" y="295275"/>
          <p14:tracePt t="42111" x="11442700" y="287338"/>
          <p14:tracePt t="42260" x="11450638" y="279400"/>
          <p14:tracePt t="42300" x="11458575" y="271463"/>
          <p14:tracePt t="42316" x="11458575" y="263525"/>
          <p14:tracePt t="43573" x="11474450" y="263525"/>
          <p14:tracePt t="43582" x="11490325" y="263525"/>
          <p14:tracePt t="43590" x="11522075" y="263525"/>
          <p14:tracePt t="43598" x="11537950" y="271463"/>
          <p14:tracePt t="43605" x="11553825" y="279400"/>
          <p14:tracePt t="43613" x="11569700" y="279400"/>
          <p14:tracePt t="43629" x="11577638" y="287338"/>
          <p14:tracePt t="43648" x="11585575" y="287338"/>
          <p14:tracePt t="43664" x="11593513" y="287338"/>
          <p14:tracePt t="43692" x="11601450" y="287338"/>
          <p14:tracePt t="43709" x="11617325" y="287338"/>
          <p14:tracePt t="43717" x="11641138" y="287338"/>
          <p14:tracePt t="43724" x="11657013" y="303213"/>
          <p14:tracePt t="43732" x="11682413" y="303213"/>
          <p14:tracePt t="43740" x="11714163" y="311150"/>
          <p14:tracePt t="43748" x="11737975" y="319088"/>
          <p14:tracePt t="43757" x="11769725" y="334963"/>
          <p14:tracePt t="43766" x="11817350" y="358775"/>
          <p14:tracePt t="43773" x="11864975" y="374650"/>
          <p14:tracePt t="43780" x="11888788" y="390525"/>
          <p14:tracePt t="43788" x="11952288" y="422275"/>
          <p14:tracePt t="43798" x="11984038" y="438150"/>
          <p14:tracePt t="43804" x="12041188" y="454025"/>
          <p14:tracePt t="43813" x="12120563" y="477838"/>
          <p14:tracePt t="44805" x="11722100" y="4824413"/>
          <p14:tracePt t="44813" x="11426825" y="4951413"/>
          <p14:tracePt t="44820" x="11115675" y="5087938"/>
          <p14:tracePt t="44828" x="10875963" y="5167313"/>
          <p14:tracePt t="44837" x="10629900" y="5246688"/>
          <p14:tracePt t="44846" x="10390188" y="5343525"/>
          <p14:tracePt t="44854" x="10269538" y="5391150"/>
          <p14:tracePt t="44861" x="10126663" y="5454650"/>
          <p14:tracePt t="44868" x="10015538" y="5494338"/>
          <p14:tracePt t="44878" x="9926638" y="5526088"/>
          <p14:tracePt t="44896" x="9767888" y="5613400"/>
          <p14:tracePt t="44901" x="9656763" y="5670550"/>
          <p14:tracePt t="44911" x="9609138" y="5726113"/>
          <p14:tracePt t="44917" x="9536113" y="5765800"/>
          <p14:tracePt t="44924" x="9496425" y="5805488"/>
          <p14:tracePt t="44933" x="9448800" y="5837238"/>
          <p14:tracePt t="44941" x="9401175" y="5868988"/>
          <p14:tracePt t="44950" x="9361488" y="5892800"/>
          <p14:tracePt t="44957" x="9329738" y="5908675"/>
          <p14:tracePt t="44965" x="9282113" y="5932488"/>
          <p14:tracePt t="44973" x="9250363" y="5932488"/>
          <p14:tracePt t="44980" x="9209088" y="5940425"/>
          <p14:tracePt t="44988" x="9145588" y="5964238"/>
          <p14:tracePt t="44996" x="9097963" y="5972175"/>
          <p14:tracePt t="45005" x="9058275" y="5972175"/>
          <p14:tracePt t="45014" x="9026525" y="5980113"/>
          <p14:tracePt t="45022" x="9002713" y="5980113"/>
          <p14:tracePt t="45030" x="8978900" y="5980113"/>
          <p14:tracePt t="45038" x="8931275" y="5980113"/>
          <p14:tracePt t="45045" x="8899525" y="5980113"/>
          <p14:tracePt t="45053" x="8850313" y="5972175"/>
          <p14:tracePt t="45061" x="8786813" y="5972175"/>
          <p14:tracePt t="45069" x="8747125" y="5972175"/>
          <p14:tracePt t="45078" x="8675688" y="5964238"/>
          <p14:tracePt t="45086" x="8596313" y="5964238"/>
          <p14:tracePt t="45094" x="8531225" y="5964238"/>
          <p14:tracePt t="45100" x="8459788" y="5964238"/>
          <p14:tracePt t="45108" x="8364538" y="5964238"/>
          <p14:tracePt t="45116" x="8301038" y="5964238"/>
          <p14:tracePt t="45125" x="8213725" y="5964238"/>
          <p14:tracePt t="45134" x="8148638" y="5964238"/>
          <p14:tracePt t="45143" x="8085138" y="5964238"/>
          <p14:tracePt t="45150" x="8045450" y="5964238"/>
          <p14:tracePt t="45156" x="8021638" y="5964238"/>
          <p14:tracePt t="45165" x="8005763" y="5964238"/>
          <p14:tracePt t="45205" x="7997825" y="5964238"/>
          <p14:tracePt t="45212" x="7997825" y="5972175"/>
          <p14:tracePt t="45220" x="7989888" y="5980113"/>
          <p14:tracePt t="45228" x="7981950" y="5980113"/>
          <p14:tracePt t="45237" x="7950200" y="5988050"/>
          <p14:tracePt t="45245" x="7926388" y="6013450"/>
          <p14:tracePt t="45253" x="7918450" y="6013450"/>
          <p14:tracePt t="45261" x="7894638" y="6021388"/>
          <p14:tracePt t="45293" x="7918450" y="6029325"/>
          <p14:tracePt t="45301" x="7966075" y="6029325"/>
          <p14:tracePt t="45309" x="8061325" y="6029325"/>
          <p14:tracePt t="45317" x="8164513" y="6045200"/>
          <p14:tracePt t="45324" x="8301038" y="6053138"/>
          <p14:tracePt t="45332" x="8459788" y="6076950"/>
          <p14:tracePt t="45339" x="8596313" y="6084888"/>
          <p14:tracePt t="45350" x="8715375" y="6092825"/>
          <p14:tracePt t="45357" x="8883650" y="6116638"/>
          <p14:tracePt t="45366" x="8986838" y="6132513"/>
          <p14:tracePt t="45373" x="9105900" y="6156325"/>
          <p14:tracePt t="45382" x="9201150" y="6172200"/>
          <p14:tracePt t="45389" x="9305925" y="6188075"/>
          <p14:tracePt t="45396" x="9385300" y="6203950"/>
          <p14:tracePt t="45405" x="9496425" y="6219825"/>
          <p14:tracePt t="45414" x="9585325" y="6243638"/>
          <p14:tracePt t="45422" x="9664700" y="6259513"/>
          <p14:tracePt t="45429" x="9720263" y="6267450"/>
          <p14:tracePt t="45437" x="9783763" y="6275388"/>
          <p14:tracePt t="45444" x="9815513" y="6275388"/>
          <p14:tracePt t="45452" x="9847263" y="6275388"/>
          <p14:tracePt t="45462" x="9871075" y="6283325"/>
          <p14:tracePt t="45470" x="9902825" y="6291263"/>
          <p14:tracePt t="45479" x="9936163" y="6291263"/>
          <p14:tracePt t="45486" x="9967913" y="6291263"/>
          <p14:tracePt t="45494" x="10007600" y="6291263"/>
          <p14:tracePt t="45501" x="10031413" y="6291263"/>
          <p14:tracePt t="45510" x="10039350" y="6291263"/>
          <p14:tracePt t="45518" x="10055225" y="6291263"/>
          <p14:tracePt t="45564" x="10063163" y="6291263"/>
          <p14:tracePt t="45572" x="10071100" y="6291263"/>
          <p14:tracePt t="45582" x="10086975" y="6291263"/>
          <p14:tracePt t="45589" x="10110788" y="6291263"/>
          <p14:tracePt t="45597" x="10126663" y="6283325"/>
          <p14:tracePt t="45605" x="10134600" y="6283325"/>
          <p14:tracePt t="45612" x="10142538" y="6275388"/>
          <p14:tracePt t="45621" x="10166350" y="6275388"/>
          <p14:tracePt t="45645" x="10174288" y="6275388"/>
          <p14:tracePt t="45661" x="10174288" y="6267450"/>
          <p14:tracePt t="45710" x="10174288" y="6259513"/>
          <p14:tracePt t="45733" x="10182225" y="6251575"/>
          <p14:tracePt t="45758" x="10190163" y="6243638"/>
          <p14:tracePt t="45773" x="10190163" y="6235700"/>
          <p14:tracePt t="45781" x="10206038" y="6227763"/>
          <p14:tracePt t="45788" x="10213975" y="6227763"/>
          <p14:tracePt t="45797" x="10229850" y="6219825"/>
          <p14:tracePt t="45805" x="10253663" y="6203950"/>
          <p14:tracePt t="45813" x="10279063" y="6203950"/>
          <p14:tracePt t="45821" x="10326688" y="6188075"/>
          <p14:tracePt t="45829" x="10350500" y="6180138"/>
          <p14:tracePt t="45837" x="10437813" y="6156325"/>
          <p14:tracePt t="45843" x="10501313" y="6132513"/>
          <p14:tracePt t="45852" x="10604500" y="6108700"/>
          <p14:tracePt t="45862" x="10725150" y="6084888"/>
          <p14:tracePt t="45869" x="10915650" y="6045200"/>
          <p14:tracePt t="45876" x="11115675" y="5972175"/>
          <p14:tracePt t="45894" x="11730038" y="5765800"/>
          <p14:tracePt t="45900" x="12041188" y="5613400"/>
        </p14:tracePtLst>
      </p14:laserTraceLst>
    </p:ext>
  </p:extLst>
</p:sld>
</file>

<file path=ppt/theme/_rels/themeOverride2.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インテグラル">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インテグラル">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インテグラル">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73420</TotalTime>
  <Words>1685</Words>
  <Application>Microsoft Office PowerPoint</Application>
  <PresentationFormat>ワイド画面</PresentationFormat>
  <Paragraphs>185</Paragraphs>
  <Slides>18</Slides>
  <Notes>18</Notes>
  <HiddenSlides>0</HiddenSlides>
  <MMClips>18</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18</vt:i4>
      </vt:variant>
    </vt:vector>
  </HeadingPairs>
  <TitlesOfParts>
    <vt:vector size="26" baseType="lpstr">
      <vt:lpstr>ＭＳ Ｐゴシック</vt:lpstr>
      <vt:lpstr>メイリオ</vt:lpstr>
      <vt:lpstr>Arial</vt:lpstr>
      <vt:lpstr>Calibri</vt:lpstr>
      <vt:lpstr>Calibri Light</vt:lpstr>
      <vt:lpstr>Times New Roman</vt:lpstr>
      <vt:lpstr>Tw Cen MT</vt:lpstr>
      <vt:lpstr>Office Theme</vt:lpstr>
      <vt:lpstr>転倒予防の環境作り</vt:lpstr>
      <vt:lpstr>転倒予防の重要性</vt:lpstr>
      <vt:lpstr>転倒予防の重要性</vt:lpstr>
      <vt:lpstr>家の中の危険個所</vt:lpstr>
      <vt:lpstr>家庭での転倒予防ポイント</vt:lpstr>
      <vt:lpstr>居室（リビング）</vt:lpstr>
      <vt:lpstr>居室２（リビング）</vt:lpstr>
      <vt:lpstr>廊　下</vt:lpstr>
      <vt:lpstr>階　段</vt:lpstr>
      <vt:lpstr>玄　関</vt:lpstr>
      <vt:lpstr>玄　関</vt:lpstr>
      <vt:lpstr>玄　関</vt:lpstr>
      <vt:lpstr>玄　関</vt:lpstr>
      <vt:lpstr>浴　室</vt:lpstr>
      <vt:lpstr>浴　室</vt:lpstr>
      <vt:lpstr>浴　室</vt:lpstr>
      <vt:lpstr>浴　室</vt:lpstr>
      <vt:lpstr>安全な暮らしのために</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内田</dc:creator>
  <cp:lastModifiedBy>大起 田辺</cp:lastModifiedBy>
  <cp:revision>933</cp:revision>
  <cp:lastPrinted>2014-09-17T10:29:42Z</cp:lastPrinted>
  <dcterms:created xsi:type="dcterms:W3CDTF">2014-01-21T09:44:01Z</dcterms:created>
  <dcterms:modified xsi:type="dcterms:W3CDTF">2021-07-04T05:42:06Z</dcterms:modified>
</cp:coreProperties>
</file>